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4" r:id="rId2"/>
    <p:sldId id="285" r:id="rId3"/>
    <p:sldId id="305" r:id="rId4"/>
    <p:sldId id="286" r:id="rId5"/>
    <p:sldId id="284" r:id="rId6"/>
    <p:sldId id="289" r:id="rId7"/>
    <p:sldId id="302" r:id="rId8"/>
    <p:sldId id="304" r:id="rId9"/>
    <p:sldId id="303" r:id="rId10"/>
    <p:sldId id="306" r:id="rId11"/>
    <p:sldId id="307" r:id="rId12"/>
    <p:sldId id="297" r:id="rId13"/>
    <p:sldId id="309" r:id="rId14"/>
    <p:sldId id="287" r:id="rId15"/>
    <p:sldId id="308" r:id="rId16"/>
    <p:sldId id="311" r:id="rId17"/>
    <p:sldId id="319" r:id="rId18"/>
    <p:sldId id="298" r:id="rId19"/>
    <p:sldId id="318" r:id="rId20"/>
    <p:sldId id="288" r:id="rId21"/>
    <p:sldId id="317" r:id="rId22"/>
    <p:sldId id="296" r:id="rId23"/>
    <p:sldId id="290" r:id="rId24"/>
    <p:sldId id="292" r:id="rId25"/>
    <p:sldId id="294" r:id="rId26"/>
    <p:sldId id="293" r:id="rId27"/>
    <p:sldId id="295" r:id="rId28"/>
    <p:sldId id="300" r:id="rId29"/>
    <p:sldId id="312" r:id="rId30"/>
    <p:sldId id="320" r:id="rId31"/>
    <p:sldId id="310" r:id="rId32"/>
    <p:sldId id="263"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0"/>
    <p:restoredTop sz="88690" autoAdjust="0"/>
  </p:normalViewPr>
  <p:slideViewPr>
    <p:cSldViewPr>
      <p:cViewPr varScale="1">
        <p:scale>
          <a:sx n="102" d="100"/>
          <a:sy n="102" d="100"/>
        </p:scale>
        <p:origin x="936" y="19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6" d="100"/>
          <a:sy n="96" d="100"/>
        </p:scale>
        <p:origin x="343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46BC05-CC9C-3145-94C9-0356FD22003E}" type="doc">
      <dgm:prSet loTypeId="urn:microsoft.com/office/officeart/2005/8/layout/process2" loCatId="" qsTypeId="urn:microsoft.com/office/officeart/2005/8/quickstyle/simple1" qsCatId="simple" csTypeId="urn:microsoft.com/office/officeart/2005/8/colors/accent1_2" csCatId="accent1" phldr="1"/>
      <dgm:spPr/>
    </dgm:pt>
    <dgm:pt modelId="{E934185D-1658-9640-8B4A-A5346D6457A4}">
      <dgm:prSet phldrT="[Text]"/>
      <dgm:spPr/>
      <dgm:t>
        <a:bodyPr/>
        <a:lstStyle/>
        <a:p>
          <a:r>
            <a:rPr lang="en-US" dirty="0"/>
            <a:t>Sales Data Not in Monthly Payment Format</a:t>
          </a:r>
        </a:p>
      </dgm:t>
    </dgm:pt>
    <dgm:pt modelId="{36FF27EC-DDEB-F549-BCE1-90371413DEA6}" type="parTrans" cxnId="{4150693C-A57F-1E4D-A893-ECCADA453029}">
      <dgm:prSet/>
      <dgm:spPr/>
      <dgm:t>
        <a:bodyPr/>
        <a:lstStyle/>
        <a:p>
          <a:endParaRPr lang="en-US"/>
        </a:p>
      </dgm:t>
    </dgm:pt>
    <dgm:pt modelId="{00949B5C-B187-9144-96E3-887C2E6EBEF7}" type="sibTrans" cxnId="{4150693C-A57F-1E4D-A893-ECCADA453029}">
      <dgm:prSet/>
      <dgm:spPr/>
      <dgm:t>
        <a:bodyPr/>
        <a:lstStyle/>
        <a:p>
          <a:endParaRPr lang="en-US"/>
        </a:p>
      </dgm:t>
    </dgm:pt>
    <dgm:pt modelId="{F9A6C39C-4A5F-DE4F-A0A6-E5C30C9F9068}">
      <dgm:prSet phldrT="[Text]"/>
      <dgm:spPr/>
      <dgm:t>
        <a:bodyPr/>
        <a:lstStyle/>
        <a:p>
          <a:r>
            <a:rPr lang="en-US" dirty="0"/>
            <a:t>Created a function to convert to monthly payment</a:t>
          </a:r>
        </a:p>
      </dgm:t>
    </dgm:pt>
    <dgm:pt modelId="{38B7B7A4-1088-4442-B471-88A727C27E4E}" type="parTrans" cxnId="{9CCC6F07-5E4F-5544-8AFB-052DA3AF31B7}">
      <dgm:prSet/>
      <dgm:spPr/>
      <dgm:t>
        <a:bodyPr/>
        <a:lstStyle/>
        <a:p>
          <a:endParaRPr lang="en-US"/>
        </a:p>
      </dgm:t>
    </dgm:pt>
    <dgm:pt modelId="{F04C968A-DAD2-B043-BE83-F27F80E06BEA}" type="sibTrans" cxnId="{9CCC6F07-5E4F-5544-8AFB-052DA3AF31B7}">
      <dgm:prSet/>
      <dgm:spPr/>
      <dgm:t>
        <a:bodyPr/>
        <a:lstStyle/>
        <a:p>
          <a:endParaRPr lang="en-US"/>
        </a:p>
      </dgm:t>
    </dgm:pt>
    <dgm:pt modelId="{FAE85499-1E08-4B4A-AA1B-66CE42A142AB}">
      <dgm:prSet phldrT="[Text]"/>
      <dgm:spPr/>
      <dgm:t>
        <a:bodyPr/>
        <a:lstStyle/>
        <a:p>
          <a:r>
            <a:rPr lang="en-US" dirty="0"/>
            <a:t>Applied the function to each cell</a:t>
          </a:r>
        </a:p>
      </dgm:t>
    </dgm:pt>
    <dgm:pt modelId="{E06902E2-8DAF-C246-AFAE-758A25F94434}" type="parTrans" cxnId="{7FB14F67-9BF6-0240-864B-B1CA0F6F8BC9}">
      <dgm:prSet/>
      <dgm:spPr/>
      <dgm:t>
        <a:bodyPr/>
        <a:lstStyle/>
        <a:p>
          <a:endParaRPr lang="en-US"/>
        </a:p>
      </dgm:t>
    </dgm:pt>
    <dgm:pt modelId="{F8924D2A-A680-0D40-AC39-553223E31B0A}" type="sibTrans" cxnId="{7FB14F67-9BF6-0240-864B-B1CA0F6F8BC9}">
      <dgm:prSet/>
      <dgm:spPr/>
      <dgm:t>
        <a:bodyPr/>
        <a:lstStyle/>
        <a:p>
          <a:endParaRPr lang="en-US"/>
        </a:p>
      </dgm:t>
    </dgm:pt>
    <dgm:pt modelId="{6B0544CA-9A9E-854D-921B-E5911B85D7AC}" type="pres">
      <dgm:prSet presAssocID="{D446BC05-CC9C-3145-94C9-0356FD22003E}" presName="linearFlow" presStyleCnt="0">
        <dgm:presLayoutVars>
          <dgm:resizeHandles val="exact"/>
        </dgm:presLayoutVars>
      </dgm:prSet>
      <dgm:spPr/>
    </dgm:pt>
    <dgm:pt modelId="{05460F78-E9F6-8342-8FA2-EB23D4B0A32A}" type="pres">
      <dgm:prSet presAssocID="{E934185D-1658-9640-8B4A-A5346D6457A4}" presName="node" presStyleLbl="node1" presStyleIdx="0" presStyleCnt="3">
        <dgm:presLayoutVars>
          <dgm:bulletEnabled val="1"/>
        </dgm:presLayoutVars>
      </dgm:prSet>
      <dgm:spPr/>
    </dgm:pt>
    <dgm:pt modelId="{0B70B18E-0C46-C44E-B4F3-79F0F0EE218A}" type="pres">
      <dgm:prSet presAssocID="{00949B5C-B187-9144-96E3-887C2E6EBEF7}" presName="sibTrans" presStyleLbl="sibTrans2D1" presStyleIdx="0" presStyleCnt="2"/>
      <dgm:spPr/>
    </dgm:pt>
    <dgm:pt modelId="{7402F83C-711F-C94D-A115-15A9B477E069}" type="pres">
      <dgm:prSet presAssocID="{00949B5C-B187-9144-96E3-887C2E6EBEF7}" presName="connectorText" presStyleLbl="sibTrans2D1" presStyleIdx="0" presStyleCnt="2"/>
      <dgm:spPr/>
    </dgm:pt>
    <dgm:pt modelId="{031206AD-506B-A54E-ACC5-4FF16745D7CD}" type="pres">
      <dgm:prSet presAssocID="{F9A6C39C-4A5F-DE4F-A0A6-E5C30C9F9068}" presName="node" presStyleLbl="node1" presStyleIdx="1" presStyleCnt="3">
        <dgm:presLayoutVars>
          <dgm:bulletEnabled val="1"/>
        </dgm:presLayoutVars>
      </dgm:prSet>
      <dgm:spPr/>
    </dgm:pt>
    <dgm:pt modelId="{DED6D66E-7BD4-8641-A75F-2FEA00E41983}" type="pres">
      <dgm:prSet presAssocID="{F04C968A-DAD2-B043-BE83-F27F80E06BEA}" presName="sibTrans" presStyleLbl="sibTrans2D1" presStyleIdx="1" presStyleCnt="2"/>
      <dgm:spPr/>
    </dgm:pt>
    <dgm:pt modelId="{D1ED8494-9418-C849-8E2B-B2347726221A}" type="pres">
      <dgm:prSet presAssocID="{F04C968A-DAD2-B043-BE83-F27F80E06BEA}" presName="connectorText" presStyleLbl="sibTrans2D1" presStyleIdx="1" presStyleCnt="2"/>
      <dgm:spPr/>
    </dgm:pt>
    <dgm:pt modelId="{A2FF9C26-7D7F-2849-8F09-9FFA04CF8957}" type="pres">
      <dgm:prSet presAssocID="{FAE85499-1E08-4B4A-AA1B-66CE42A142AB}" presName="node" presStyleLbl="node1" presStyleIdx="2" presStyleCnt="3">
        <dgm:presLayoutVars>
          <dgm:bulletEnabled val="1"/>
        </dgm:presLayoutVars>
      </dgm:prSet>
      <dgm:spPr/>
    </dgm:pt>
  </dgm:ptLst>
  <dgm:cxnLst>
    <dgm:cxn modelId="{9CCC6F07-5E4F-5544-8AFB-052DA3AF31B7}" srcId="{D446BC05-CC9C-3145-94C9-0356FD22003E}" destId="{F9A6C39C-4A5F-DE4F-A0A6-E5C30C9F9068}" srcOrd="1" destOrd="0" parTransId="{38B7B7A4-1088-4442-B471-88A727C27E4E}" sibTransId="{F04C968A-DAD2-B043-BE83-F27F80E06BEA}"/>
    <dgm:cxn modelId="{28E7F00F-54D2-734B-9993-4E62AD202262}" type="presOf" srcId="{F04C968A-DAD2-B043-BE83-F27F80E06BEA}" destId="{D1ED8494-9418-C849-8E2B-B2347726221A}" srcOrd="1" destOrd="0" presId="urn:microsoft.com/office/officeart/2005/8/layout/process2"/>
    <dgm:cxn modelId="{12909D18-39CE-7242-829B-6FE345D3F31F}" type="presOf" srcId="{E934185D-1658-9640-8B4A-A5346D6457A4}" destId="{05460F78-E9F6-8342-8FA2-EB23D4B0A32A}" srcOrd="0" destOrd="0" presId="urn:microsoft.com/office/officeart/2005/8/layout/process2"/>
    <dgm:cxn modelId="{4150693C-A57F-1E4D-A893-ECCADA453029}" srcId="{D446BC05-CC9C-3145-94C9-0356FD22003E}" destId="{E934185D-1658-9640-8B4A-A5346D6457A4}" srcOrd="0" destOrd="0" parTransId="{36FF27EC-DDEB-F549-BCE1-90371413DEA6}" sibTransId="{00949B5C-B187-9144-96E3-887C2E6EBEF7}"/>
    <dgm:cxn modelId="{03B2654A-E77A-8F41-A75B-D6DEC53E7551}" type="presOf" srcId="{00949B5C-B187-9144-96E3-887C2E6EBEF7}" destId="{7402F83C-711F-C94D-A115-15A9B477E069}" srcOrd="1" destOrd="0" presId="urn:microsoft.com/office/officeart/2005/8/layout/process2"/>
    <dgm:cxn modelId="{63F68F4A-F6D8-BB43-A8CC-F6EEB347DE77}" type="presOf" srcId="{D446BC05-CC9C-3145-94C9-0356FD22003E}" destId="{6B0544CA-9A9E-854D-921B-E5911B85D7AC}" srcOrd="0" destOrd="0" presId="urn:microsoft.com/office/officeart/2005/8/layout/process2"/>
    <dgm:cxn modelId="{D055814C-7D05-FB40-8046-752474730ACA}" type="presOf" srcId="{F04C968A-DAD2-B043-BE83-F27F80E06BEA}" destId="{DED6D66E-7BD4-8641-A75F-2FEA00E41983}" srcOrd="0" destOrd="0" presId="urn:microsoft.com/office/officeart/2005/8/layout/process2"/>
    <dgm:cxn modelId="{7FB14F67-9BF6-0240-864B-B1CA0F6F8BC9}" srcId="{D446BC05-CC9C-3145-94C9-0356FD22003E}" destId="{FAE85499-1E08-4B4A-AA1B-66CE42A142AB}" srcOrd="2" destOrd="0" parTransId="{E06902E2-8DAF-C246-AFAE-758A25F94434}" sibTransId="{F8924D2A-A680-0D40-AC39-553223E31B0A}"/>
    <dgm:cxn modelId="{909F6F75-97A0-874F-99A4-0F0F12E9C768}" type="presOf" srcId="{00949B5C-B187-9144-96E3-887C2E6EBEF7}" destId="{0B70B18E-0C46-C44E-B4F3-79F0F0EE218A}" srcOrd="0" destOrd="0" presId="urn:microsoft.com/office/officeart/2005/8/layout/process2"/>
    <dgm:cxn modelId="{57809A7A-68E8-794A-B399-BE2EDAE9BD8D}" type="presOf" srcId="{F9A6C39C-4A5F-DE4F-A0A6-E5C30C9F9068}" destId="{031206AD-506B-A54E-ACC5-4FF16745D7CD}" srcOrd="0" destOrd="0" presId="urn:microsoft.com/office/officeart/2005/8/layout/process2"/>
    <dgm:cxn modelId="{E9A3EDF8-B2CA-F641-BC91-5B8B2402C0DE}" type="presOf" srcId="{FAE85499-1E08-4B4A-AA1B-66CE42A142AB}" destId="{A2FF9C26-7D7F-2849-8F09-9FFA04CF8957}" srcOrd="0" destOrd="0" presId="urn:microsoft.com/office/officeart/2005/8/layout/process2"/>
    <dgm:cxn modelId="{0D224284-F7D6-4F4E-8C45-98441C62FA48}" type="presParOf" srcId="{6B0544CA-9A9E-854D-921B-E5911B85D7AC}" destId="{05460F78-E9F6-8342-8FA2-EB23D4B0A32A}" srcOrd="0" destOrd="0" presId="urn:microsoft.com/office/officeart/2005/8/layout/process2"/>
    <dgm:cxn modelId="{D76606A8-4112-9447-8C6D-95CAF76DD578}" type="presParOf" srcId="{6B0544CA-9A9E-854D-921B-E5911B85D7AC}" destId="{0B70B18E-0C46-C44E-B4F3-79F0F0EE218A}" srcOrd="1" destOrd="0" presId="urn:microsoft.com/office/officeart/2005/8/layout/process2"/>
    <dgm:cxn modelId="{E7581901-5A18-A94B-A256-758C24C42ED6}" type="presParOf" srcId="{0B70B18E-0C46-C44E-B4F3-79F0F0EE218A}" destId="{7402F83C-711F-C94D-A115-15A9B477E069}" srcOrd="0" destOrd="0" presId="urn:microsoft.com/office/officeart/2005/8/layout/process2"/>
    <dgm:cxn modelId="{10A7B493-3804-274A-887F-AC699E433C9A}" type="presParOf" srcId="{6B0544CA-9A9E-854D-921B-E5911B85D7AC}" destId="{031206AD-506B-A54E-ACC5-4FF16745D7CD}" srcOrd="2" destOrd="0" presId="urn:microsoft.com/office/officeart/2005/8/layout/process2"/>
    <dgm:cxn modelId="{CC5E97C1-0021-EE47-894A-2459898174B1}" type="presParOf" srcId="{6B0544CA-9A9E-854D-921B-E5911B85D7AC}" destId="{DED6D66E-7BD4-8641-A75F-2FEA00E41983}" srcOrd="3" destOrd="0" presId="urn:microsoft.com/office/officeart/2005/8/layout/process2"/>
    <dgm:cxn modelId="{D618CB3E-5D78-B14C-8622-627862765FBB}" type="presParOf" srcId="{DED6D66E-7BD4-8641-A75F-2FEA00E41983}" destId="{D1ED8494-9418-C849-8E2B-B2347726221A}" srcOrd="0" destOrd="0" presId="urn:microsoft.com/office/officeart/2005/8/layout/process2"/>
    <dgm:cxn modelId="{E844A462-41FF-5440-A72C-B2A12C225DD6}" type="presParOf" srcId="{6B0544CA-9A9E-854D-921B-E5911B85D7AC}" destId="{A2FF9C26-7D7F-2849-8F09-9FFA04CF8957}" srcOrd="4"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60F78-E9F6-8342-8FA2-EB23D4B0A32A}">
      <dsp:nvSpPr>
        <dsp:cNvPr id="0" name=""/>
        <dsp:cNvSpPr/>
      </dsp:nvSpPr>
      <dsp:spPr>
        <a:xfrm>
          <a:off x="337853" y="0"/>
          <a:ext cx="2469882" cy="137215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Sales Data Not in Monthly Payment Format</a:t>
          </a:r>
        </a:p>
      </dsp:txBody>
      <dsp:txXfrm>
        <a:off x="378042" y="40189"/>
        <a:ext cx="2389504" cy="1291778"/>
      </dsp:txXfrm>
    </dsp:sp>
    <dsp:sp modelId="{0B70B18E-0C46-C44E-B4F3-79F0F0EE218A}">
      <dsp:nvSpPr>
        <dsp:cNvPr id="0" name=""/>
        <dsp:cNvSpPr/>
      </dsp:nvSpPr>
      <dsp:spPr>
        <a:xfrm rot="5400000">
          <a:off x="1315515" y="1406460"/>
          <a:ext cx="514558" cy="6174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387554" y="1457916"/>
        <a:ext cx="370482" cy="360191"/>
      </dsp:txXfrm>
    </dsp:sp>
    <dsp:sp modelId="{031206AD-506B-A54E-ACC5-4FF16745D7CD}">
      <dsp:nvSpPr>
        <dsp:cNvPr id="0" name=""/>
        <dsp:cNvSpPr/>
      </dsp:nvSpPr>
      <dsp:spPr>
        <a:xfrm>
          <a:off x="337853" y="2058235"/>
          <a:ext cx="2469882" cy="137215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Created a function to convert to monthly payment</a:t>
          </a:r>
        </a:p>
      </dsp:txBody>
      <dsp:txXfrm>
        <a:off x="378042" y="2098424"/>
        <a:ext cx="2389504" cy="1291778"/>
      </dsp:txXfrm>
    </dsp:sp>
    <dsp:sp modelId="{DED6D66E-7BD4-8641-A75F-2FEA00E41983}">
      <dsp:nvSpPr>
        <dsp:cNvPr id="0" name=""/>
        <dsp:cNvSpPr/>
      </dsp:nvSpPr>
      <dsp:spPr>
        <a:xfrm rot="5400000">
          <a:off x="1315515" y="3464696"/>
          <a:ext cx="514558" cy="6174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387554" y="3516152"/>
        <a:ext cx="370482" cy="360191"/>
      </dsp:txXfrm>
    </dsp:sp>
    <dsp:sp modelId="{A2FF9C26-7D7F-2849-8F09-9FFA04CF8957}">
      <dsp:nvSpPr>
        <dsp:cNvPr id="0" name=""/>
        <dsp:cNvSpPr/>
      </dsp:nvSpPr>
      <dsp:spPr>
        <a:xfrm>
          <a:off x="337853" y="4116471"/>
          <a:ext cx="2469882" cy="137215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Applied the function to each cell</a:t>
          </a:r>
        </a:p>
      </dsp:txBody>
      <dsp:txXfrm>
        <a:off x="378042" y="4156660"/>
        <a:ext cx="2389504" cy="12917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E8D732-111D-48B4-9865-3BD64E8B178A}" type="datetimeFigureOut">
              <a:rPr lang="en-US" smtClean="0"/>
              <a:t>4/8/19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Shortened Title (Author)</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51EA0F-5DF0-43BA-8D61-B322E0849891}" type="slidenum">
              <a:rPr lang="en-US" smtClean="0"/>
              <a:t>‹#›</a:t>
            </a:fld>
            <a:endParaRPr lang="en-US" dirty="0"/>
          </a:p>
        </p:txBody>
      </p:sp>
    </p:spTree>
    <p:extLst>
      <p:ext uri="{BB962C8B-B14F-4D97-AF65-F5344CB8AC3E}">
        <p14:creationId xmlns:p14="http://schemas.microsoft.com/office/powerpoint/2010/main" val="515913181"/>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tabLst>
        <a:tab pos="457200" algn="l"/>
      </a:tabLst>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3B634CF1-BA75-408A-B5BF-AF1B18688D26}" type="slidenum">
              <a:rPr lang="en-US" altLang="en-US"/>
              <a:pPr eaLnBrk="1" hangingPunct="1">
                <a:spcBef>
                  <a:spcPct val="0"/>
                </a:spcBef>
              </a:pPr>
              <a:t>1</a:t>
            </a:fld>
            <a:endParaRPr lang="en-US" altLang="en-US"/>
          </a:p>
        </p:txBody>
      </p:sp>
      <p:sp>
        <p:nvSpPr>
          <p:cNvPr id="21507" name="Rectangle 2"/>
          <p:cNvSpPr>
            <a:spLocks noGrp="1" noRot="1" noChangeAspect="1" noChangeArrowheads="1" noTextEdit="1"/>
          </p:cNvSpPr>
          <p:nvPr>
            <p:ph type="sldImg"/>
          </p:nvPr>
        </p:nvSpPr>
        <p:spPr bwMode="auto">
          <a:xfrm>
            <a:off x="1160463" y="698500"/>
            <a:ext cx="4538662" cy="34036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Rectangle 3"/>
          <p:cNvSpPr>
            <a:spLocks noGrp="1" noChangeArrowheads="1"/>
          </p:cNvSpPr>
          <p:nvPr>
            <p:ph type="body" idx="1"/>
          </p:nvPr>
        </p:nvSpPr>
        <p:spPr bwMode="auto">
          <a:xfrm>
            <a:off x="912813" y="4343400"/>
            <a:ext cx="503237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endParaRPr lang="en-US" altLang="en-US" dirty="0"/>
          </a:p>
        </p:txBody>
      </p:sp>
    </p:spTree>
    <p:extLst>
      <p:ext uri="{BB962C8B-B14F-4D97-AF65-F5344CB8AC3E}">
        <p14:creationId xmlns:p14="http://schemas.microsoft.com/office/powerpoint/2010/main" val="3243943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22</a:t>
            </a:fld>
            <a:endParaRPr lang="en-US" dirty="0"/>
          </a:p>
        </p:txBody>
      </p:sp>
    </p:spTree>
    <p:extLst>
      <p:ext uri="{BB962C8B-B14F-4D97-AF65-F5344CB8AC3E}">
        <p14:creationId xmlns:p14="http://schemas.microsoft.com/office/powerpoint/2010/main" val="280098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23</a:t>
            </a:fld>
            <a:endParaRPr lang="en-US" dirty="0"/>
          </a:p>
        </p:txBody>
      </p:sp>
    </p:spTree>
    <p:extLst>
      <p:ext uri="{BB962C8B-B14F-4D97-AF65-F5344CB8AC3E}">
        <p14:creationId xmlns:p14="http://schemas.microsoft.com/office/powerpoint/2010/main" val="3965815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24</a:t>
            </a:fld>
            <a:endParaRPr lang="en-US" dirty="0"/>
          </a:p>
        </p:txBody>
      </p:sp>
    </p:spTree>
    <p:extLst>
      <p:ext uri="{BB962C8B-B14F-4D97-AF65-F5344CB8AC3E}">
        <p14:creationId xmlns:p14="http://schemas.microsoft.com/office/powerpoint/2010/main" val="1721857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25</a:t>
            </a:fld>
            <a:endParaRPr lang="en-US" dirty="0"/>
          </a:p>
        </p:txBody>
      </p:sp>
    </p:spTree>
    <p:extLst>
      <p:ext uri="{BB962C8B-B14F-4D97-AF65-F5344CB8AC3E}">
        <p14:creationId xmlns:p14="http://schemas.microsoft.com/office/powerpoint/2010/main" val="839824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26</a:t>
            </a:fld>
            <a:endParaRPr lang="en-US" dirty="0"/>
          </a:p>
        </p:txBody>
      </p:sp>
    </p:spTree>
    <p:extLst>
      <p:ext uri="{BB962C8B-B14F-4D97-AF65-F5344CB8AC3E}">
        <p14:creationId xmlns:p14="http://schemas.microsoft.com/office/powerpoint/2010/main" val="935798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27</a:t>
            </a:fld>
            <a:endParaRPr lang="en-US" dirty="0"/>
          </a:p>
        </p:txBody>
      </p:sp>
    </p:spTree>
    <p:extLst>
      <p:ext uri="{BB962C8B-B14F-4D97-AF65-F5344CB8AC3E}">
        <p14:creationId xmlns:p14="http://schemas.microsoft.com/office/powerpoint/2010/main" val="3219467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28</a:t>
            </a:fld>
            <a:endParaRPr lang="en-US" dirty="0"/>
          </a:p>
        </p:txBody>
      </p:sp>
    </p:spTree>
    <p:extLst>
      <p:ext uri="{BB962C8B-B14F-4D97-AF65-F5344CB8AC3E}">
        <p14:creationId xmlns:p14="http://schemas.microsoft.com/office/powerpoint/2010/main" val="2930085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29</a:t>
            </a:fld>
            <a:endParaRPr lang="en-US" dirty="0"/>
          </a:p>
        </p:txBody>
      </p:sp>
    </p:spTree>
    <p:extLst>
      <p:ext uri="{BB962C8B-B14F-4D97-AF65-F5344CB8AC3E}">
        <p14:creationId xmlns:p14="http://schemas.microsoft.com/office/powerpoint/2010/main" val="1347900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7EC1F4-999E-D546-BDE9-976F31B8EA4D}" type="slidenum">
              <a:rPr lang="en-US" smtClean="0"/>
              <a:t>32</a:t>
            </a:fld>
            <a:endParaRPr lang="en-US"/>
          </a:p>
        </p:txBody>
      </p:sp>
    </p:spTree>
    <p:extLst>
      <p:ext uri="{BB962C8B-B14F-4D97-AF65-F5344CB8AC3E}">
        <p14:creationId xmlns:p14="http://schemas.microsoft.com/office/powerpoint/2010/main" val="4036464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How do location demographics impact housing prices? What is the impact of gentrification?  (Lead by Kent)</a:t>
            </a:r>
          </a:p>
          <a:p>
            <a:pPr fontAlgn="base"/>
            <a:r>
              <a:rPr lang="en-US" dirty="0"/>
              <a:t>What are the features of the houses &amp; properties that can impact the price of houses? We’ll look specifically at data from LA, Orange, and Ventura counties. (Lead by Kim)</a:t>
            </a:r>
          </a:p>
          <a:p>
            <a:pPr fontAlgn="base"/>
            <a:r>
              <a:rPr lang="en-US" dirty="0"/>
              <a:t>What is the impact of weather and/or environmental factors on housing prices? (Lead by Laura)</a:t>
            </a:r>
          </a:p>
          <a:p>
            <a:pPr fontAlgn="base"/>
            <a:r>
              <a:rPr lang="en-US" dirty="0"/>
              <a:t>What factors impact the decision to rent or buy? (Lead by Tim)</a:t>
            </a:r>
          </a:p>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a:t>
            </a:fld>
            <a:endParaRPr lang="en-US" dirty="0"/>
          </a:p>
        </p:txBody>
      </p:sp>
    </p:spTree>
    <p:extLst>
      <p:ext uri="{BB962C8B-B14F-4D97-AF65-F5344CB8AC3E}">
        <p14:creationId xmlns:p14="http://schemas.microsoft.com/office/powerpoint/2010/main" val="189024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How do location demographics impact housing prices? What is the impact of gentrification?  (Lead by Kent)</a:t>
            </a:r>
          </a:p>
          <a:p>
            <a:pPr fontAlgn="base"/>
            <a:r>
              <a:rPr lang="en-US" dirty="0"/>
              <a:t>What are the features of the houses &amp; properties that can impact the price of houses? We’ll look specifically at data from LA, Orange, and Ventura counties. (Lead by Kim)</a:t>
            </a:r>
          </a:p>
          <a:p>
            <a:pPr fontAlgn="base"/>
            <a:r>
              <a:rPr lang="en-US" dirty="0"/>
              <a:t>What is the impact of weather and/or environmental factors on housing prices? (Lead by Laura)</a:t>
            </a:r>
          </a:p>
          <a:p>
            <a:pPr fontAlgn="base"/>
            <a:r>
              <a:rPr lang="en-US" dirty="0"/>
              <a:t>What factors impact the decision to rent or buy? (Lead by Tim)</a:t>
            </a:r>
          </a:p>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3</a:t>
            </a:fld>
            <a:endParaRPr lang="en-US" dirty="0"/>
          </a:p>
        </p:txBody>
      </p:sp>
    </p:spTree>
    <p:extLst>
      <p:ext uri="{BB962C8B-B14F-4D97-AF65-F5344CB8AC3E}">
        <p14:creationId xmlns:p14="http://schemas.microsoft.com/office/powerpoint/2010/main" val="2228418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5</a:t>
            </a:fld>
            <a:endParaRPr lang="en-US" dirty="0"/>
          </a:p>
        </p:txBody>
      </p:sp>
    </p:spTree>
    <p:extLst>
      <p:ext uri="{BB962C8B-B14F-4D97-AF65-F5344CB8AC3E}">
        <p14:creationId xmlns:p14="http://schemas.microsoft.com/office/powerpoint/2010/main" val="3394512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6</a:t>
            </a:fld>
            <a:endParaRPr lang="en-US" dirty="0"/>
          </a:p>
        </p:txBody>
      </p:sp>
    </p:spTree>
    <p:extLst>
      <p:ext uri="{BB962C8B-B14F-4D97-AF65-F5344CB8AC3E}">
        <p14:creationId xmlns:p14="http://schemas.microsoft.com/office/powerpoint/2010/main" val="169667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Sales Price to Monthly Payment conversion, payments are based on 4% interest rate and 30 year term</a:t>
            </a:r>
          </a:p>
          <a:p>
            <a:r>
              <a:rPr lang="en-US" dirty="0"/>
              <a:t>Monthly payment comparison does not factor down payment, property taxes, home maintenance </a:t>
            </a:r>
          </a:p>
          <a:p>
            <a:r>
              <a:rPr lang="en-US" dirty="0"/>
              <a:t>Population used does not reflect rural or suburban area  </a:t>
            </a:r>
          </a:p>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9</a:t>
            </a:fld>
            <a:endParaRPr lang="en-US" dirty="0"/>
          </a:p>
        </p:txBody>
      </p:sp>
    </p:spTree>
    <p:extLst>
      <p:ext uri="{BB962C8B-B14F-4D97-AF65-F5344CB8AC3E}">
        <p14:creationId xmlns:p14="http://schemas.microsoft.com/office/powerpoint/2010/main" val="422927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19</a:t>
            </a:fld>
            <a:endParaRPr lang="en-US" dirty="0"/>
          </a:p>
        </p:txBody>
      </p:sp>
    </p:spTree>
    <p:extLst>
      <p:ext uri="{BB962C8B-B14F-4D97-AF65-F5344CB8AC3E}">
        <p14:creationId xmlns:p14="http://schemas.microsoft.com/office/powerpoint/2010/main" val="1617576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20</a:t>
            </a:fld>
            <a:endParaRPr lang="en-US" dirty="0"/>
          </a:p>
        </p:txBody>
      </p:sp>
    </p:spTree>
    <p:extLst>
      <p:ext uri="{BB962C8B-B14F-4D97-AF65-F5344CB8AC3E}">
        <p14:creationId xmlns:p14="http://schemas.microsoft.com/office/powerpoint/2010/main" val="2546573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21</a:t>
            </a:fld>
            <a:endParaRPr lang="en-US" dirty="0"/>
          </a:p>
        </p:txBody>
      </p:sp>
    </p:spTree>
    <p:extLst>
      <p:ext uri="{BB962C8B-B14F-4D97-AF65-F5344CB8AC3E}">
        <p14:creationId xmlns:p14="http://schemas.microsoft.com/office/powerpoint/2010/main" val="4162001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 y="53975"/>
            <a:ext cx="7772400" cy="646331"/>
          </a:xfrm>
        </p:spPr>
        <p:txBody>
          <a:bodyPr/>
          <a:lstStyle>
            <a:lvl1pPr>
              <a:defRPr sz="3600"/>
            </a:lvl1pPr>
          </a:lstStyle>
          <a:p>
            <a:r>
              <a:rPr lang="en-US"/>
              <a:t>Click to edit Master title style</a:t>
            </a:r>
          </a:p>
        </p:txBody>
      </p:sp>
      <p:sp>
        <p:nvSpPr>
          <p:cNvPr id="3" name="Subtitle 2"/>
          <p:cNvSpPr>
            <a:spLocks noGrp="1"/>
          </p:cNvSpPr>
          <p:nvPr>
            <p:ph type="subTitle" idx="1"/>
          </p:nvPr>
        </p:nvSpPr>
        <p:spPr>
          <a:xfrm>
            <a:off x="76200" y="2514600"/>
            <a:ext cx="4419600" cy="461665"/>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26700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463299A-589E-41AB-91AB-C28182189A32}" type="slidenum">
              <a:rPr lang="en-US" smtClean="0"/>
              <a:t>‹#›</a:t>
            </a:fld>
            <a:endParaRPr lang="en-US" dirty="0"/>
          </a:p>
        </p:txBody>
      </p:sp>
    </p:spTree>
    <p:extLst>
      <p:ext uri="{BB962C8B-B14F-4D97-AF65-F5344CB8AC3E}">
        <p14:creationId xmlns:p14="http://schemas.microsoft.com/office/powerpoint/2010/main" val="1215809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0DAF4B8F-2CB2-4D4A-936A-0528D4CE1465}" type="slidenum">
              <a:rPr lang="en-US" altLang="en-US"/>
              <a:pPr/>
              <a:t>‹#›</a:t>
            </a:fld>
            <a:endParaRPr lang="en-US" altLang="en-US"/>
          </a:p>
        </p:txBody>
      </p:sp>
    </p:spTree>
    <p:extLst>
      <p:ext uri="{BB962C8B-B14F-4D97-AF65-F5344CB8AC3E}">
        <p14:creationId xmlns:p14="http://schemas.microsoft.com/office/powerpoint/2010/main" val="576485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99FC-128C-6E40-AA78-00E446BD72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F0DEE-34E0-444C-91AA-9926AC0F29A1}"/>
              </a:ext>
            </a:extLst>
          </p:cNvPr>
          <p:cNvSpPr>
            <a:spLocks noGrp="1"/>
          </p:cNvSpPr>
          <p:nvPr>
            <p:ph sz="half" idx="1"/>
          </p:nvPr>
        </p:nvSpPr>
        <p:spPr>
          <a:xfrm>
            <a:off x="628650" y="1825625"/>
            <a:ext cx="3886200" cy="2529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5D28FF-4049-3D47-B27D-59F3C9230D9B}"/>
              </a:ext>
            </a:extLst>
          </p:cNvPr>
          <p:cNvSpPr>
            <a:spLocks noGrp="1"/>
          </p:cNvSpPr>
          <p:nvPr>
            <p:ph sz="half" idx="2"/>
          </p:nvPr>
        </p:nvSpPr>
        <p:spPr>
          <a:xfrm>
            <a:off x="4629150" y="1825625"/>
            <a:ext cx="3886200" cy="2529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A8C50A-AE6F-574C-8850-76400ADDFE94}"/>
              </a:ext>
            </a:extLst>
          </p:cNvPr>
          <p:cNvSpPr>
            <a:spLocks noGrp="1"/>
          </p:cNvSpPr>
          <p:nvPr>
            <p:ph type="dt" sz="half" idx="10"/>
          </p:nvPr>
        </p:nvSpPr>
        <p:spPr/>
        <p:txBody>
          <a:bodyPr/>
          <a:lstStyle/>
          <a:p>
            <a:fld id="{DE2188BE-B6BA-654B-96C7-552C979620EF}" type="datetimeFigureOut">
              <a:rPr lang="en-US" smtClean="0"/>
              <a:t>4/8/19</a:t>
            </a:fld>
            <a:endParaRPr lang="en-US"/>
          </a:p>
        </p:txBody>
      </p:sp>
      <p:sp>
        <p:nvSpPr>
          <p:cNvPr id="6" name="Footer Placeholder 5">
            <a:extLst>
              <a:ext uri="{FF2B5EF4-FFF2-40B4-BE49-F238E27FC236}">
                <a16:creationId xmlns:a16="http://schemas.microsoft.com/office/drawing/2014/main" id="{30AB3392-D98B-3443-AD0B-B8C7734A2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8FA4E-DA32-4A46-B612-786BCBD2F907}"/>
              </a:ext>
            </a:extLst>
          </p:cNvPr>
          <p:cNvSpPr>
            <a:spLocks noGrp="1"/>
          </p:cNvSpPr>
          <p:nvPr>
            <p:ph type="sldNum" sz="quarter" idx="12"/>
          </p:nvPr>
        </p:nvSpPr>
        <p:spPr/>
        <p:txBody>
          <a:bodyPr/>
          <a:lstStyle/>
          <a:p>
            <a:fld id="{C2B56A0C-8EB7-6F4A-9F6A-2D70B184B5B9}" type="slidenum">
              <a:rPr lang="en-US" smtClean="0"/>
              <a:t>‹#›</a:t>
            </a:fld>
            <a:endParaRPr lang="en-US"/>
          </a:p>
        </p:txBody>
      </p:sp>
    </p:spTree>
    <p:extLst>
      <p:ext uri="{BB962C8B-B14F-4D97-AF65-F5344CB8AC3E}">
        <p14:creationId xmlns:p14="http://schemas.microsoft.com/office/powerpoint/2010/main" val="26211590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86380"/>
            <a:ext cx="8915400" cy="523220"/>
          </a:xfrm>
          <a:prstGeom prst="rect">
            <a:avLst/>
          </a:prstGeom>
        </p:spPr>
        <p:txBody>
          <a:bodyPr vert="horz" wrap="square" lIns="91440" tIns="45720" rIns="91440" bIns="45720" rtlCol="0" anchor="t">
            <a:spAutoFit/>
          </a:bodyPr>
          <a:lstStyle/>
          <a:p>
            <a:r>
              <a:rPr lang="en-US"/>
              <a:t>Click to edit Master title style</a:t>
            </a:r>
          </a:p>
        </p:txBody>
      </p:sp>
      <p:sp>
        <p:nvSpPr>
          <p:cNvPr id="3" name="Text Placeholder 2"/>
          <p:cNvSpPr>
            <a:spLocks noGrp="1"/>
          </p:cNvSpPr>
          <p:nvPr>
            <p:ph type="body" idx="1"/>
          </p:nvPr>
        </p:nvSpPr>
        <p:spPr>
          <a:xfrm>
            <a:off x="457200" y="1600200"/>
            <a:ext cx="4876800" cy="461665"/>
          </a:xfrm>
          <a:prstGeom prst="rect">
            <a:avLst/>
          </a:prstGeom>
        </p:spPr>
        <p:txBody>
          <a:bodyPr vert="horz" wrap="square" lIns="91440" tIns="45720" rIns="91440" bIns="45720" rtlCol="0">
            <a:spAutoFit/>
          </a:bodyPr>
          <a:lstStyle/>
          <a:p>
            <a:pPr lvl="0"/>
            <a:r>
              <a:rPr lang="en-US" dirty="0"/>
              <a:t>Click to edit Master text styles</a:t>
            </a:r>
          </a:p>
        </p:txBody>
      </p:sp>
      <p:sp>
        <p:nvSpPr>
          <p:cNvPr id="6" name="Slide Number Placeholder 5"/>
          <p:cNvSpPr>
            <a:spLocks noGrp="1"/>
          </p:cNvSpPr>
          <p:nvPr>
            <p:ph type="sldNum" sz="quarter" idx="4"/>
          </p:nvPr>
        </p:nvSpPr>
        <p:spPr>
          <a:xfrm>
            <a:off x="76200" y="6356350"/>
            <a:ext cx="2133600" cy="365125"/>
          </a:xfrm>
          <a:prstGeom prst="rect">
            <a:avLst/>
          </a:prstGeom>
        </p:spPr>
        <p:txBody>
          <a:bodyPr vert="horz" lIns="91440" tIns="45720" rIns="91440" bIns="45720" rtlCol="0" anchor="b"/>
          <a:lstStyle>
            <a:lvl1pPr algn="l">
              <a:defRPr sz="1400">
                <a:solidFill>
                  <a:schemeClr val="tx1">
                    <a:lumMod val="65000"/>
                    <a:lumOff val="35000"/>
                  </a:schemeClr>
                </a:solidFill>
              </a:defRPr>
            </a:lvl1pPr>
          </a:lstStyle>
          <a:p>
            <a:fld id="{D463299A-589E-41AB-91AB-C28182189A32}" type="slidenum">
              <a:rPr lang="en-US" smtClean="0"/>
              <a:pPr/>
              <a:t>‹#›</a:t>
            </a:fld>
            <a:endParaRPr lang="en-US"/>
          </a:p>
        </p:txBody>
      </p:sp>
    </p:spTree>
    <p:extLst>
      <p:ext uri="{BB962C8B-B14F-4D97-AF65-F5344CB8AC3E}">
        <p14:creationId xmlns:p14="http://schemas.microsoft.com/office/powerpoint/2010/main" val="2221308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6.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1.png"/><Relationship Id="rId7" Type="http://schemas.openxmlformats.org/officeDocument/2006/relationships/diagramLayout" Target="../diagrams/layout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13.png"/><Relationship Id="rId10" Type="http://schemas.microsoft.com/office/2007/relationships/diagramDrawing" Target="../diagrams/drawing1.xml"/><Relationship Id="rId4" Type="http://schemas.openxmlformats.org/officeDocument/2006/relationships/image" Target="../media/image12.png"/><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endParaRPr lang="en-US" altLang="en-US" sz="1400">
              <a:solidFill>
                <a:srgbClr val="404040"/>
              </a:solidFill>
            </a:endParaRPr>
          </a:p>
          <a:p>
            <a:pPr eaLnBrk="1" hangingPunct="1">
              <a:spcBef>
                <a:spcPct val="0"/>
              </a:spcBef>
            </a:pPr>
            <a:endParaRPr lang="en-US" altLang="en-US" sz="1400">
              <a:solidFill>
                <a:srgbClr val="404040"/>
              </a:solidFill>
            </a:endParaRPr>
          </a:p>
        </p:txBody>
      </p:sp>
      <p:sp>
        <p:nvSpPr>
          <p:cNvPr id="3075" name="Rectangle 2"/>
          <p:cNvSpPr>
            <a:spLocks noChangeArrowheads="1"/>
          </p:cNvSpPr>
          <p:nvPr/>
        </p:nvSpPr>
        <p:spPr bwMode="auto">
          <a:xfrm>
            <a:off x="152400" y="2895600"/>
            <a:ext cx="3352800" cy="169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25400" bIns="25400">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000" dirty="0"/>
              <a:t>Kim Harrison</a:t>
            </a:r>
          </a:p>
          <a:p>
            <a:pPr>
              <a:spcBef>
                <a:spcPct val="0"/>
              </a:spcBef>
            </a:pPr>
            <a:r>
              <a:rPr lang="en-US" altLang="en-US" sz="2000" dirty="0"/>
              <a:t>Kent Hazen</a:t>
            </a:r>
          </a:p>
          <a:p>
            <a:pPr>
              <a:spcBef>
                <a:spcPct val="0"/>
              </a:spcBef>
            </a:pPr>
            <a:r>
              <a:rPr lang="en-US" altLang="en-US" sz="2000" dirty="0"/>
              <a:t>Tim Tang</a:t>
            </a:r>
          </a:p>
          <a:p>
            <a:pPr>
              <a:spcBef>
                <a:spcPct val="0"/>
              </a:spcBef>
            </a:pPr>
            <a:r>
              <a:rPr lang="en-US" altLang="en-US" sz="2000" dirty="0"/>
              <a:t>Laura De Morneau</a:t>
            </a:r>
          </a:p>
          <a:p>
            <a:pPr>
              <a:spcBef>
                <a:spcPct val="50000"/>
              </a:spcBef>
            </a:pPr>
            <a:r>
              <a:rPr lang="en-US" altLang="en-US" sz="1800" dirty="0"/>
              <a:t>9 April 2019</a:t>
            </a:r>
            <a:endParaRPr lang="en-US" altLang="en-US" dirty="0"/>
          </a:p>
        </p:txBody>
      </p:sp>
      <p:sp>
        <p:nvSpPr>
          <p:cNvPr id="3078" name="Text Box 5"/>
          <p:cNvSpPr txBox="1">
            <a:spLocks noChangeArrowheads="1"/>
          </p:cNvSpPr>
          <p:nvPr/>
        </p:nvSpPr>
        <p:spPr bwMode="auto">
          <a:xfrm>
            <a:off x="76201" y="76200"/>
            <a:ext cx="9067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sz="3600" dirty="0"/>
              <a:t>An Analysis of the Factors that Impact Housing Costs in the US</a:t>
            </a:r>
            <a:endParaRPr lang="en-US" altLang="en-US" sz="3600" dirty="0">
              <a:solidFill>
                <a:schemeClr val="tx1"/>
              </a:solidFill>
            </a:endParaRPr>
          </a:p>
        </p:txBody>
      </p:sp>
      <p:pic>
        <p:nvPicPr>
          <p:cNvPr id="3" name="Picture 2">
            <a:extLst>
              <a:ext uri="{FF2B5EF4-FFF2-40B4-BE49-F238E27FC236}">
                <a16:creationId xmlns:a16="http://schemas.microsoft.com/office/drawing/2014/main" id="{14D806D1-BB6D-7744-8F8C-E67BE7CEE4FD}"/>
              </a:ext>
            </a:extLst>
          </p:cNvPr>
          <p:cNvPicPr>
            <a:picLocks noChangeAspect="1"/>
          </p:cNvPicPr>
          <p:nvPr/>
        </p:nvPicPr>
        <p:blipFill rotWithShape="1">
          <a:blip r:embed="rId3">
            <a:extLst>
              <a:ext uri="{28A0092B-C50C-407E-A947-70E740481C1C}">
                <a14:useLocalDpi xmlns:a14="http://schemas.microsoft.com/office/drawing/2010/main" val="0"/>
              </a:ext>
            </a:extLst>
          </a:blip>
          <a:srcRect l="6667" r="7500"/>
          <a:stretch/>
        </p:blipFill>
        <p:spPr>
          <a:xfrm>
            <a:off x="4048291" y="925150"/>
            <a:ext cx="4839970" cy="2819400"/>
          </a:xfrm>
          <a:prstGeom prst="rect">
            <a:avLst/>
          </a:prstGeom>
        </p:spPr>
      </p:pic>
      <p:pic>
        <p:nvPicPr>
          <p:cNvPr id="5" name="Picture 4">
            <a:extLst>
              <a:ext uri="{FF2B5EF4-FFF2-40B4-BE49-F238E27FC236}">
                <a16:creationId xmlns:a16="http://schemas.microsoft.com/office/drawing/2014/main" id="{333ABDF0-3418-6346-8F5C-C1205AF8FA76}"/>
              </a:ext>
            </a:extLst>
          </p:cNvPr>
          <p:cNvPicPr>
            <a:picLocks noChangeAspect="1"/>
          </p:cNvPicPr>
          <p:nvPr/>
        </p:nvPicPr>
        <p:blipFill rotWithShape="1">
          <a:blip r:embed="rId4">
            <a:extLst>
              <a:ext uri="{28A0092B-C50C-407E-A947-70E740481C1C}">
                <a14:useLocalDpi xmlns:a14="http://schemas.microsoft.com/office/drawing/2010/main" val="0"/>
              </a:ext>
            </a:extLst>
          </a:blip>
          <a:srcRect r="27500"/>
          <a:stretch/>
        </p:blipFill>
        <p:spPr>
          <a:xfrm>
            <a:off x="4149021" y="3750989"/>
            <a:ext cx="4638509" cy="2787923"/>
          </a:xfrm>
          <a:prstGeom prst="rect">
            <a:avLst/>
          </a:prstGeom>
        </p:spPr>
      </p:pic>
    </p:spTree>
    <p:extLst>
      <p:ext uri="{BB962C8B-B14F-4D97-AF65-F5344CB8AC3E}">
        <p14:creationId xmlns:p14="http://schemas.microsoft.com/office/powerpoint/2010/main" val="35115651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A96A8F5D-BB53-C548-880F-D5AD375E538A}"/>
              </a:ext>
            </a:extLst>
          </p:cNvPr>
          <p:cNvPicPr>
            <a:picLocks noChangeAspect="1"/>
          </p:cNvPicPr>
          <p:nvPr/>
        </p:nvPicPr>
        <p:blipFill>
          <a:blip r:embed="rId2"/>
          <a:stretch>
            <a:fillRect/>
          </a:stretch>
        </p:blipFill>
        <p:spPr>
          <a:xfrm>
            <a:off x="983915" y="1045706"/>
            <a:ext cx="7099969" cy="5660114"/>
          </a:xfrm>
          <a:prstGeom prst="rect">
            <a:avLst/>
          </a:prstGeom>
        </p:spPr>
      </p:pic>
      <p:sp>
        <p:nvSpPr>
          <p:cNvPr id="6" name="Title 5">
            <a:extLst>
              <a:ext uri="{FF2B5EF4-FFF2-40B4-BE49-F238E27FC236}">
                <a16:creationId xmlns:a16="http://schemas.microsoft.com/office/drawing/2014/main" id="{BE5EEEFE-8DEC-7B45-A795-E786639F0ADC}"/>
              </a:ext>
            </a:extLst>
          </p:cNvPr>
          <p:cNvSpPr>
            <a:spLocks noGrp="1"/>
          </p:cNvSpPr>
          <p:nvPr>
            <p:ph type="title"/>
          </p:nvPr>
        </p:nvSpPr>
        <p:spPr>
          <a:xfrm>
            <a:off x="76200" y="86380"/>
            <a:ext cx="8915400" cy="954107"/>
          </a:xfrm>
        </p:spPr>
        <p:txBody>
          <a:bodyPr/>
          <a:lstStyle/>
          <a:p>
            <a:r>
              <a:rPr lang="en-US" dirty="0"/>
              <a:t>Rental prices verse average mortgages are plotted for the ten target cities</a:t>
            </a:r>
          </a:p>
        </p:txBody>
      </p:sp>
    </p:spTree>
    <p:extLst>
      <p:ext uri="{BB962C8B-B14F-4D97-AF65-F5344CB8AC3E}">
        <p14:creationId xmlns:p14="http://schemas.microsoft.com/office/powerpoint/2010/main" val="3632206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7516C-57A6-CB40-BCBE-BF852000C6D1}"/>
              </a:ext>
            </a:extLst>
          </p:cNvPr>
          <p:cNvSpPr>
            <a:spLocks noGrp="1"/>
          </p:cNvSpPr>
          <p:nvPr>
            <p:ph idx="1"/>
          </p:nvPr>
        </p:nvSpPr>
        <p:spPr/>
        <p:txBody>
          <a:bodyPr/>
          <a:lstStyle/>
          <a:p>
            <a:endParaRPr lang="en-US"/>
          </a:p>
        </p:txBody>
      </p:sp>
      <p:pic>
        <p:nvPicPr>
          <p:cNvPr id="4" name="Content Placeholder 7">
            <a:extLst>
              <a:ext uri="{FF2B5EF4-FFF2-40B4-BE49-F238E27FC236}">
                <a16:creationId xmlns:a16="http://schemas.microsoft.com/office/drawing/2014/main" id="{A96A8F5D-BB53-C548-880F-D5AD375E538A}"/>
              </a:ext>
            </a:extLst>
          </p:cNvPr>
          <p:cNvPicPr>
            <a:picLocks noChangeAspect="1"/>
          </p:cNvPicPr>
          <p:nvPr/>
        </p:nvPicPr>
        <p:blipFill>
          <a:blip r:embed="rId2"/>
          <a:stretch>
            <a:fillRect/>
          </a:stretch>
        </p:blipFill>
        <p:spPr>
          <a:xfrm>
            <a:off x="0" y="1260753"/>
            <a:ext cx="6021805" cy="4800600"/>
          </a:xfrm>
          <a:prstGeom prst="rect">
            <a:avLst/>
          </a:prstGeom>
        </p:spPr>
      </p:pic>
      <p:sp>
        <p:nvSpPr>
          <p:cNvPr id="5" name="Rectangle 4">
            <a:extLst>
              <a:ext uri="{FF2B5EF4-FFF2-40B4-BE49-F238E27FC236}">
                <a16:creationId xmlns:a16="http://schemas.microsoft.com/office/drawing/2014/main" id="{6DBBDC48-FE65-7E46-B87B-934BF33FAD70}"/>
              </a:ext>
            </a:extLst>
          </p:cNvPr>
          <p:cNvSpPr/>
          <p:nvPr/>
        </p:nvSpPr>
        <p:spPr>
          <a:xfrm>
            <a:off x="6006147" y="152400"/>
            <a:ext cx="3082447" cy="6463308"/>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Highest Rental Payments </a:t>
            </a:r>
          </a:p>
          <a:p>
            <a:pPr marL="742950" lvl="1" indent="-285750">
              <a:buFont typeface="Arial" panose="020B0604020202020204" pitchFamily="34" charset="0"/>
              <a:buChar char="•"/>
            </a:pPr>
            <a:r>
              <a:rPr lang="en-US" dirty="0"/>
              <a:t>#1 Los Angeles </a:t>
            </a:r>
          </a:p>
          <a:p>
            <a:pPr marL="742950" lvl="1" indent="-285750">
              <a:buFont typeface="Arial" panose="020B0604020202020204" pitchFamily="34" charset="0"/>
              <a:buChar char="•"/>
            </a:pPr>
            <a:r>
              <a:rPr lang="en-US" dirty="0"/>
              <a:t>#2 New York City</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Lowest Rental Payments</a:t>
            </a:r>
          </a:p>
          <a:p>
            <a:pPr marL="742950" lvl="1" indent="-285750">
              <a:buFont typeface="Arial" panose="020B0604020202020204" pitchFamily="34" charset="0"/>
              <a:buChar char="•"/>
            </a:pPr>
            <a:r>
              <a:rPr lang="en-US" dirty="0"/>
              <a:t>#1 Cleveland</a:t>
            </a:r>
          </a:p>
          <a:p>
            <a:pPr marL="742950" lvl="1" indent="-285750">
              <a:buFont typeface="Arial" panose="020B0604020202020204" pitchFamily="34" charset="0"/>
              <a:buChar char="•"/>
            </a:pPr>
            <a:r>
              <a:rPr lang="en-US" dirty="0"/>
              <a:t>#2 Phoenix</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Highest Mortgage Payments</a:t>
            </a:r>
          </a:p>
          <a:p>
            <a:pPr marL="742950" lvl="1" indent="-285750">
              <a:buFont typeface="Arial" panose="020B0604020202020204" pitchFamily="34" charset="0"/>
              <a:buChar char="•"/>
            </a:pPr>
            <a:r>
              <a:rPr lang="en-US" dirty="0"/>
              <a:t>#1 Los Angeles</a:t>
            </a:r>
          </a:p>
          <a:p>
            <a:pPr marL="742950" lvl="1" indent="-285750">
              <a:buFont typeface="Arial" panose="020B0604020202020204" pitchFamily="34" charset="0"/>
              <a:buChar char="•"/>
            </a:pPr>
            <a:r>
              <a:rPr lang="en-US" dirty="0"/>
              <a:t>#2 Seattle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Lowest Mortgage Payments</a:t>
            </a:r>
          </a:p>
          <a:p>
            <a:pPr marL="742950" lvl="1" indent="-285750">
              <a:buFont typeface="Arial" panose="020B0604020202020204" pitchFamily="34" charset="0"/>
              <a:buChar char="•"/>
            </a:pPr>
            <a:r>
              <a:rPr lang="en-US" dirty="0"/>
              <a:t>#1 Cleveland</a:t>
            </a:r>
          </a:p>
          <a:p>
            <a:pPr marL="742950" lvl="1" indent="-285750">
              <a:buFont typeface="Arial" panose="020B0604020202020204" pitchFamily="34" charset="0"/>
              <a:buChar char="•"/>
            </a:pPr>
            <a:r>
              <a:rPr lang="en-US" dirty="0"/>
              <a:t>#2 Atlanta</a:t>
            </a:r>
          </a:p>
          <a:p>
            <a:endParaRPr lang="en-US" dirty="0"/>
          </a:p>
          <a:p>
            <a:pPr marL="285750" indent="-285750">
              <a:buFont typeface="Arial" panose="020B0604020202020204" pitchFamily="34" charset="0"/>
              <a:buChar char="•"/>
            </a:pPr>
            <a:r>
              <a:rPr lang="en-US" b="1" dirty="0"/>
              <a:t>Biggest Differences in Payments</a:t>
            </a:r>
          </a:p>
          <a:p>
            <a:pPr marL="742950" lvl="1" indent="-285750">
              <a:buFont typeface="Arial" panose="020B0604020202020204" pitchFamily="34" charset="0"/>
              <a:buChar char="•"/>
            </a:pPr>
            <a:r>
              <a:rPr lang="en-US" dirty="0"/>
              <a:t>#1 Miami</a:t>
            </a:r>
          </a:p>
          <a:p>
            <a:pPr marL="742950" lvl="1" indent="-285750">
              <a:buFont typeface="Arial" panose="020B0604020202020204" pitchFamily="34" charset="0"/>
              <a:buChar char="•"/>
            </a:pPr>
            <a:r>
              <a:rPr lang="en-US" dirty="0"/>
              <a:t>#2 New York</a:t>
            </a:r>
          </a:p>
        </p:txBody>
      </p:sp>
    </p:spTree>
    <p:extLst>
      <p:ext uri="{BB962C8B-B14F-4D97-AF65-F5344CB8AC3E}">
        <p14:creationId xmlns:p14="http://schemas.microsoft.com/office/powerpoint/2010/main" val="165111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Using a t-test, racial makeup of cities showed no statistical significance on housing prices</a:t>
            </a:r>
          </a:p>
        </p:txBody>
      </p:sp>
      <p:pic>
        <p:nvPicPr>
          <p:cNvPr id="5" name="Content Placeholder 4">
            <a:extLst>
              <a:ext uri="{FF2B5EF4-FFF2-40B4-BE49-F238E27FC236}">
                <a16:creationId xmlns:a16="http://schemas.microsoft.com/office/drawing/2014/main" id="{9818C868-D3FF-BB4A-95C8-FC0902CBF4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100" y="1040487"/>
            <a:ext cx="7467600" cy="5600706"/>
          </a:xfrm>
        </p:spPr>
      </p:pic>
    </p:spTree>
    <p:extLst>
      <p:ext uri="{BB962C8B-B14F-4D97-AF65-F5344CB8AC3E}">
        <p14:creationId xmlns:p14="http://schemas.microsoft.com/office/powerpoint/2010/main" val="3259781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Using a t-test, racial makeup of cities showed no statistical significance on housing prices</a:t>
            </a:r>
          </a:p>
        </p:txBody>
      </p:sp>
      <p:pic>
        <p:nvPicPr>
          <p:cNvPr id="7" name="Picture 6">
            <a:extLst>
              <a:ext uri="{FF2B5EF4-FFF2-40B4-BE49-F238E27FC236}">
                <a16:creationId xmlns:a16="http://schemas.microsoft.com/office/drawing/2014/main" id="{C0FD01C8-46FF-7F4A-B6DF-201BC9637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76400"/>
            <a:ext cx="8209722" cy="2133600"/>
          </a:xfrm>
          <a:prstGeom prst="rect">
            <a:avLst/>
          </a:prstGeom>
        </p:spPr>
      </p:pic>
    </p:spTree>
    <p:extLst>
      <p:ext uri="{BB962C8B-B14F-4D97-AF65-F5344CB8AC3E}">
        <p14:creationId xmlns:p14="http://schemas.microsoft.com/office/powerpoint/2010/main" val="786287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Using a t-test, age was shown to have a statistical significance on housing prices</a:t>
            </a:r>
          </a:p>
        </p:txBody>
      </p:sp>
      <p:pic>
        <p:nvPicPr>
          <p:cNvPr id="6" name="Content Placeholder 5">
            <a:extLst>
              <a:ext uri="{FF2B5EF4-FFF2-40B4-BE49-F238E27FC236}">
                <a16:creationId xmlns:a16="http://schemas.microsoft.com/office/drawing/2014/main" id="{69D27E46-67C9-7745-AAFB-7143957004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761" y="1143000"/>
            <a:ext cx="7350277" cy="5512713"/>
          </a:xfrm>
        </p:spPr>
      </p:pic>
    </p:spTree>
    <p:extLst>
      <p:ext uri="{BB962C8B-B14F-4D97-AF65-F5344CB8AC3E}">
        <p14:creationId xmlns:p14="http://schemas.microsoft.com/office/powerpoint/2010/main" val="275673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Using a t-test, age was shown to have a statistical significance on housing prices</a:t>
            </a:r>
          </a:p>
        </p:txBody>
      </p:sp>
      <p:pic>
        <p:nvPicPr>
          <p:cNvPr id="9" name="Picture 8">
            <a:extLst>
              <a:ext uri="{FF2B5EF4-FFF2-40B4-BE49-F238E27FC236}">
                <a16:creationId xmlns:a16="http://schemas.microsoft.com/office/drawing/2014/main" id="{36D18BD0-6831-0649-9B3E-EDEEF613B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5354"/>
            <a:ext cx="9144000" cy="5362646"/>
          </a:xfrm>
          <a:prstGeom prst="rect">
            <a:avLst/>
          </a:prstGeom>
        </p:spPr>
      </p:pic>
    </p:spTree>
    <p:extLst>
      <p:ext uri="{BB962C8B-B14F-4D97-AF65-F5344CB8AC3E}">
        <p14:creationId xmlns:p14="http://schemas.microsoft.com/office/powerpoint/2010/main" val="2733652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Using a t-test, age was shown to have a statistical significance on housing prices</a:t>
            </a:r>
          </a:p>
        </p:txBody>
      </p:sp>
      <p:pic>
        <p:nvPicPr>
          <p:cNvPr id="7" name="Picture 6">
            <a:extLst>
              <a:ext uri="{FF2B5EF4-FFF2-40B4-BE49-F238E27FC236}">
                <a16:creationId xmlns:a16="http://schemas.microsoft.com/office/drawing/2014/main" id="{1BC86284-F4FA-0645-991A-FEACD5815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5353"/>
            <a:ext cx="9144000" cy="5362647"/>
          </a:xfrm>
          <a:prstGeom prst="rect">
            <a:avLst/>
          </a:prstGeom>
        </p:spPr>
      </p:pic>
    </p:spTree>
    <p:extLst>
      <p:ext uri="{BB962C8B-B14F-4D97-AF65-F5344CB8AC3E}">
        <p14:creationId xmlns:p14="http://schemas.microsoft.com/office/powerpoint/2010/main" val="4249233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Using a t-test, age was shown to have a statistical significance on housing prices</a:t>
            </a:r>
          </a:p>
        </p:txBody>
      </p:sp>
      <p:pic>
        <p:nvPicPr>
          <p:cNvPr id="6" name="Content Placeholder 5">
            <a:extLst>
              <a:ext uri="{FF2B5EF4-FFF2-40B4-BE49-F238E27FC236}">
                <a16:creationId xmlns:a16="http://schemas.microsoft.com/office/drawing/2014/main" id="{69D27E46-67C9-7745-AAFB-7143957004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761" y="1143000"/>
            <a:ext cx="7350277" cy="5512713"/>
          </a:xfrm>
        </p:spPr>
      </p:pic>
    </p:spTree>
    <p:extLst>
      <p:ext uri="{BB962C8B-B14F-4D97-AF65-F5344CB8AC3E}">
        <p14:creationId xmlns:p14="http://schemas.microsoft.com/office/powerpoint/2010/main" val="1031452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FEMA data was analyzed to calculate the number of severe weather events by location</a:t>
            </a:r>
          </a:p>
        </p:txBody>
      </p:sp>
      <p:pic>
        <p:nvPicPr>
          <p:cNvPr id="5" name="Picture 4">
            <a:extLst>
              <a:ext uri="{FF2B5EF4-FFF2-40B4-BE49-F238E27FC236}">
                <a16:creationId xmlns:a16="http://schemas.microsoft.com/office/drawing/2014/main" id="{4DDBD4EC-B03D-0247-B5AE-21AC54183B42}"/>
              </a:ext>
            </a:extLst>
          </p:cNvPr>
          <p:cNvPicPr>
            <a:picLocks noChangeAspect="1"/>
          </p:cNvPicPr>
          <p:nvPr/>
        </p:nvPicPr>
        <p:blipFill rotWithShape="1">
          <a:blip r:embed="rId2">
            <a:extLst>
              <a:ext uri="{28A0092B-C50C-407E-A947-70E740481C1C}">
                <a14:useLocalDpi xmlns:a14="http://schemas.microsoft.com/office/drawing/2010/main" val="0"/>
              </a:ext>
            </a:extLst>
          </a:blip>
          <a:srcRect l="30000" t="27777" r="9167" b="12964"/>
          <a:stretch/>
        </p:blipFill>
        <p:spPr>
          <a:xfrm>
            <a:off x="260985" y="1447800"/>
            <a:ext cx="8622030" cy="4724400"/>
          </a:xfrm>
          <a:prstGeom prst="rect">
            <a:avLst/>
          </a:prstGeom>
        </p:spPr>
      </p:pic>
    </p:spTree>
    <p:extLst>
      <p:ext uri="{BB962C8B-B14F-4D97-AF65-F5344CB8AC3E}">
        <p14:creationId xmlns:p14="http://schemas.microsoft.com/office/powerpoint/2010/main" val="1273439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FEMA data was analyzed to calculate the number of severe weather events by location</a:t>
            </a:r>
          </a:p>
        </p:txBody>
      </p:sp>
      <p:pic>
        <p:nvPicPr>
          <p:cNvPr id="4" name="Picture 3">
            <a:extLst>
              <a:ext uri="{FF2B5EF4-FFF2-40B4-BE49-F238E27FC236}">
                <a16:creationId xmlns:a16="http://schemas.microsoft.com/office/drawing/2014/main" id="{3D5A3DA4-96B2-094F-BA17-E70B76D418EA}"/>
              </a:ext>
            </a:extLst>
          </p:cNvPr>
          <p:cNvPicPr>
            <a:picLocks noChangeAspect="1"/>
          </p:cNvPicPr>
          <p:nvPr/>
        </p:nvPicPr>
        <p:blipFill rotWithShape="1">
          <a:blip r:embed="rId3">
            <a:extLst>
              <a:ext uri="{28A0092B-C50C-407E-A947-70E740481C1C}">
                <a14:useLocalDpi xmlns:a14="http://schemas.microsoft.com/office/drawing/2010/main" val="0"/>
              </a:ext>
            </a:extLst>
          </a:blip>
          <a:srcRect l="3334" t="24815" r="8333" b="4074"/>
          <a:stretch/>
        </p:blipFill>
        <p:spPr>
          <a:xfrm>
            <a:off x="280987" y="1600200"/>
            <a:ext cx="8582025" cy="3886200"/>
          </a:xfrm>
          <a:prstGeom prst="rect">
            <a:avLst/>
          </a:prstGeom>
        </p:spPr>
      </p:pic>
    </p:spTree>
    <p:extLst>
      <p:ext uri="{BB962C8B-B14F-4D97-AF65-F5344CB8AC3E}">
        <p14:creationId xmlns:p14="http://schemas.microsoft.com/office/powerpoint/2010/main" val="1375926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4F4A8E-67B5-9545-AA95-BFDE11E60A51}"/>
              </a:ext>
            </a:extLst>
          </p:cNvPr>
          <p:cNvPicPr>
            <a:picLocks noChangeAspect="1"/>
          </p:cNvPicPr>
          <p:nvPr/>
        </p:nvPicPr>
        <p:blipFill>
          <a:blip r:embed="rId3"/>
          <a:stretch>
            <a:fillRect/>
          </a:stretch>
        </p:blipFill>
        <p:spPr>
          <a:xfrm>
            <a:off x="859677" y="1204868"/>
            <a:ext cx="2258704" cy="2258704"/>
          </a:xfrm>
          <a:prstGeom prst="rect">
            <a:avLst/>
          </a:prstGeom>
        </p:spPr>
      </p:pic>
      <p:sp>
        <p:nvSpPr>
          <p:cNvPr id="2" name="Title 1">
            <a:extLst>
              <a:ext uri="{FF2B5EF4-FFF2-40B4-BE49-F238E27FC236}">
                <a16:creationId xmlns:a16="http://schemas.microsoft.com/office/drawing/2014/main" id="{C1555416-9ED6-0B4D-8BA4-8D2E5432FA99}"/>
              </a:ext>
            </a:extLst>
          </p:cNvPr>
          <p:cNvSpPr>
            <a:spLocks noGrp="1"/>
          </p:cNvSpPr>
          <p:nvPr>
            <p:ph type="title"/>
          </p:nvPr>
        </p:nvSpPr>
        <p:spPr>
          <a:xfrm>
            <a:off x="76200" y="86380"/>
            <a:ext cx="8915400" cy="954107"/>
          </a:xfrm>
        </p:spPr>
        <p:txBody>
          <a:bodyPr/>
          <a:lstStyle/>
          <a:p>
            <a:r>
              <a:rPr lang="en-US" dirty="0"/>
              <a:t>Our approach was to utilize datasets from different sources to determine what factors impact housing prices</a:t>
            </a:r>
          </a:p>
        </p:txBody>
      </p:sp>
      <p:pic>
        <p:nvPicPr>
          <p:cNvPr id="7" name="Picture 6">
            <a:extLst>
              <a:ext uri="{FF2B5EF4-FFF2-40B4-BE49-F238E27FC236}">
                <a16:creationId xmlns:a16="http://schemas.microsoft.com/office/drawing/2014/main" id="{0C431F87-2C29-7443-828E-AE63FCE49D1D}"/>
              </a:ext>
            </a:extLst>
          </p:cNvPr>
          <p:cNvPicPr>
            <a:picLocks noChangeAspect="1"/>
          </p:cNvPicPr>
          <p:nvPr/>
        </p:nvPicPr>
        <p:blipFill>
          <a:blip r:embed="rId4"/>
          <a:stretch>
            <a:fillRect/>
          </a:stretch>
        </p:blipFill>
        <p:spPr>
          <a:xfrm>
            <a:off x="5105400" y="3919507"/>
            <a:ext cx="2258705" cy="2258705"/>
          </a:xfrm>
          <a:prstGeom prst="rect">
            <a:avLst/>
          </a:prstGeom>
        </p:spPr>
      </p:pic>
      <p:pic>
        <p:nvPicPr>
          <p:cNvPr id="9" name="Picture 8">
            <a:extLst>
              <a:ext uri="{FF2B5EF4-FFF2-40B4-BE49-F238E27FC236}">
                <a16:creationId xmlns:a16="http://schemas.microsoft.com/office/drawing/2014/main" id="{FFB9B9A8-DB2F-8A45-AF4A-5A40D3F4C5D7}"/>
              </a:ext>
            </a:extLst>
          </p:cNvPr>
          <p:cNvPicPr>
            <a:picLocks noChangeAspect="1"/>
          </p:cNvPicPr>
          <p:nvPr/>
        </p:nvPicPr>
        <p:blipFill>
          <a:blip r:embed="rId5"/>
          <a:stretch>
            <a:fillRect/>
          </a:stretch>
        </p:blipFill>
        <p:spPr>
          <a:xfrm>
            <a:off x="990599" y="4495800"/>
            <a:ext cx="2569707" cy="1468404"/>
          </a:xfrm>
          <a:prstGeom prst="rect">
            <a:avLst/>
          </a:prstGeom>
          <a:ln w="12700">
            <a:solidFill>
              <a:schemeClr val="tx1"/>
            </a:solidFill>
          </a:ln>
        </p:spPr>
      </p:pic>
      <p:pic>
        <p:nvPicPr>
          <p:cNvPr id="10" name="Picture 9">
            <a:extLst>
              <a:ext uri="{FF2B5EF4-FFF2-40B4-BE49-F238E27FC236}">
                <a16:creationId xmlns:a16="http://schemas.microsoft.com/office/drawing/2014/main" id="{C64D3252-C5E5-B542-9EEF-A7F1C458A85B}"/>
              </a:ext>
            </a:extLst>
          </p:cNvPr>
          <p:cNvPicPr>
            <a:picLocks noChangeAspect="1"/>
          </p:cNvPicPr>
          <p:nvPr/>
        </p:nvPicPr>
        <p:blipFill>
          <a:blip r:embed="rId6"/>
          <a:stretch>
            <a:fillRect/>
          </a:stretch>
        </p:blipFill>
        <p:spPr>
          <a:xfrm>
            <a:off x="5105400" y="1465019"/>
            <a:ext cx="2209800" cy="1676400"/>
          </a:xfrm>
          <a:prstGeom prst="rect">
            <a:avLst/>
          </a:prstGeom>
        </p:spPr>
      </p:pic>
      <p:sp>
        <p:nvSpPr>
          <p:cNvPr id="19" name="Content Placeholder 2">
            <a:extLst>
              <a:ext uri="{FF2B5EF4-FFF2-40B4-BE49-F238E27FC236}">
                <a16:creationId xmlns:a16="http://schemas.microsoft.com/office/drawing/2014/main" id="{920CA011-3F24-1B4F-9414-CE87E922D55E}"/>
              </a:ext>
            </a:extLst>
          </p:cNvPr>
          <p:cNvSpPr txBox="1">
            <a:spLocks/>
          </p:cNvSpPr>
          <p:nvPr/>
        </p:nvSpPr>
        <p:spPr>
          <a:xfrm>
            <a:off x="807709" y="3147683"/>
            <a:ext cx="2258704"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Rent or Buy?</a:t>
            </a:r>
          </a:p>
        </p:txBody>
      </p:sp>
      <p:sp>
        <p:nvSpPr>
          <p:cNvPr id="20" name="Content Placeholder 2">
            <a:extLst>
              <a:ext uri="{FF2B5EF4-FFF2-40B4-BE49-F238E27FC236}">
                <a16:creationId xmlns:a16="http://schemas.microsoft.com/office/drawing/2014/main" id="{8E3A56C7-C2FB-1B45-9111-8B68DCD0458E}"/>
              </a:ext>
            </a:extLst>
          </p:cNvPr>
          <p:cNvSpPr txBox="1">
            <a:spLocks/>
          </p:cNvSpPr>
          <p:nvPr/>
        </p:nvSpPr>
        <p:spPr>
          <a:xfrm>
            <a:off x="5299155" y="6161538"/>
            <a:ext cx="2209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House Layout</a:t>
            </a:r>
          </a:p>
        </p:txBody>
      </p:sp>
      <p:sp>
        <p:nvSpPr>
          <p:cNvPr id="21" name="Content Placeholder 2">
            <a:extLst>
              <a:ext uri="{FF2B5EF4-FFF2-40B4-BE49-F238E27FC236}">
                <a16:creationId xmlns:a16="http://schemas.microsoft.com/office/drawing/2014/main" id="{C73575BA-ED32-1049-8442-41AE3856142C}"/>
              </a:ext>
            </a:extLst>
          </p:cNvPr>
          <p:cNvSpPr txBox="1">
            <a:spLocks/>
          </p:cNvSpPr>
          <p:nvPr/>
        </p:nvSpPr>
        <p:spPr>
          <a:xfrm>
            <a:off x="614718" y="6178212"/>
            <a:ext cx="3321470" cy="428318"/>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Severe Weather Events</a:t>
            </a:r>
            <a:endParaRPr lang="en-US" dirty="0"/>
          </a:p>
        </p:txBody>
      </p:sp>
      <p:sp>
        <p:nvSpPr>
          <p:cNvPr id="22" name="Content Placeholder 2">
            <a:extLst>
              <a:ext uri="{FF2B5EF4-FFF2-40B4-BE49-F238E27FC236}">
                <a16:creationId xmlns:a16="http://schemas.microsoft.com/office/drawing/2014/main" id="{6D96E1F1-D2C1-8446-81F0-906B97112FA3}"/>
              </a:ext>
            </a:extLst>
          </p:cNvPr>
          <p:cNvSpPr txBox="1">
            <a:spLocks/>
          </p:cNvSpPr>
          <p:nvPr/>
        </p:nvSpPr>
        <p:spPr>
          <a:xfrm>
            <a:off x="5278278" y="3147682"/>
            <a:ext cx="2514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Demographics</a:t>
            </a:r>
          </a:p>
        </p:txBody>
      </p:sp>
    </p:spTree>
    <p:extLst>
      <p:ext uri="{BB962C8B-B14F-4D97-AF65-F5344CB8AC3E}">
        <p14:creationId xmlns:p14="http://schemas.microsoft.com/office/powerpoint/2010/main" val="275846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FEMA data was analyzed to calculate the number of severe weather events by location</a:t>
            </a:r>
          </a:p>
        </p:txBody>
      </p:sp>
      <p:pic>
        <p:nvPicPr>
          <p:cNvPr id="5" name="Picture 4">
            <a:extLst>
              <a:ext uri="{FF2B5EF4-FFF2-40B4-BE49-F238E27FC236}">
                <a16:creationId xmlns:a16="http://schemas.microsoft.com/office/drawing/2014/main" id="{2F462C8A-40C2-6B42-882B-87F71957AED7}"/>
              </a:ext>
            </a:extLst>
          </p:cNvPr>
          <p:cNvPicPr>
            <a:picLocks noChangeAspect="1"/>
          </p:cNvPicPr>
          <p:nvPr/>
        </p:nvPicPr>
        <p:blipFill rotWithShape="1">
          <a:blip r:embed="rId3">
            <a:extLst>
              <a:ext uri="{28A0092B-C50C-407E-A947-70E740481C1C}">
                <a14:useLocalDpi xmlns:a14="http://schemas.microsoft.com/office/drawing/2010/main" val="0"/>
              </a:ext>
            </a:extLst>
          </a:blip>
          <a:srcRect l="20833" t="29259" r="11667" b="7037"/>
          <a:stretch/>
        </p:blipFill>
        <p:spPr>
          <a:xfrm>
            <a:off x="12526" y="1371600"/>
            <a:ext cx="9042990" cy="4800600"/>
          </a:xfrm>
          <a:prstGeom prst="rect">
            <a:avLst/>
          </a:prstGeom>
        </p:spPr>
      </p:pic>
    </p:spTree>
    <p:extLst>
      <p:ext uri="{BB962C8B-B14F-4D97-AF65-F5344CB8AC3E}">
        <p14:creationId xmlns:p14="http://schemas.microsoft.com/office/powerpoint/2010/main" val="422431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FEMA data was analyzed to calculate the number of severe weather events by location</a:t>
            </a:r>
          </a:p>
        </p:txBody>
      </p:sp>
      <p:pic>
        <p:nvPicPr>
          <p:cNvPr id="4" name="Picture 3">
            <a:extLst>
              <a:ext uri="{FF2B5EF4-FFF2-40B4-BE49-F238E27FC236}">
                <a16:creationId xmlns:a16="http://schemas.microsoft.com/office/drawing/2014/main" id="{E9F50C92-099A-CD4B-9DCB-2C14F12480E8}"/>
              </a:ext>
            </a:extLst>
          </p:cNvPr>
          <p:cNvPicPr>
            <a:picLocks noChangeAspect="1"/>
          </p:cNvPicPr>
          <p:nvPr/>
        </p:nvPicPr>
        <p:blipFill rotWithShape="1">
          <a:blip r:embed="rId3">
            <a:extLst>
              <a:ext uri="{28A0092B-C50C-407E-A947-70E740481C1C}">
                <a14:useLocalDpi xmlns:a14="http://schemas.microsoft.com/office/drawing/2010/main" val="0"/>
              </a:ext>
            </a:extLst>
          </a:blip>
          <a:srcRect t="25423" r="9432" b="-84"/>
          <a:stretch/>
        </p:blipFill>
        <p:spPr>
          <a:xfrm>
            <a:off x="217283" y="1295400"/>
            <a:ext cx="8709433" cy="4038600"/>
          </a:xfrm>
          <a:prstGeom prst="rect">
            <a:avLst/>
          </a:prstGeom>
        </p:spPr>
      </p:pic>
    </p:spTree>
    <p:extLst>
      <p:ext uri="{BB962C8B-B14F-4D97-AF65-F5344CB8AC3E}">
        <p14:creationId xmlns:p14="http://schemas.microsoft.com/office/powerpoint/2010/main" val="515257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Layout data was analyzed for 2.9 million housing properties in 2016 for LA, Ventura, and Orange County</a:t>
            </a:r>
          </a:p>
        </p:txBody>
      </p:sp>
      <p:pic>
        <p:nvPicPr>
          <p:cNvPr id="9" name="Picture 8">
            <a:extLst>
              <a:ext uri="{FF2B5EF4-FFF2-40B4-BE49-F238E27FC236}">
                <a16:creationId xmlns:a16="http://schemas.microsoft.com/office/drawing/2014/main" id="{1763B661-ACBC-4847-B59C-478A52C5D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4720014"/>
          </a:xfrm>
          <a:prstGeom prst="rect">
            <a:avLst/>
          </a:prstGeom>
        </p:spPr>
      </p:pic>
      <p:sp>
        <p:nvSpPr>
          <p:cNvPr id="10" name="Rectangle 9">
            <a:extLst>
              <a:ext uri="{FF2B5EF4-FFF2-40B4-BE49-F238E27FC236}">
                <a16:creationId xmlns:a16="http://schemas.microsoft.com/office/drawing/2014/main" id="{2BE57CC8-D8EF-4D44-833A-00543B3E8F03}"/>
              </a:ext>
            </a:extLst>
          </p:cNvPr>
          <p:cNvSpPr/>
          <p:nvPr/>
        </p:nvSpPr>
        <p:spPr>
          <a:xfrm>
            <a:off x="76200" y="1981200"/>
            <a:ext cx="24384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5C49C9-1B30-9E43-B434-03E18CF2929A}"/>
              </a:ext>
            </a:extLst>
          </p:cNvPr>
          <p:cNvSpPr/>
          <p:nvPr/>
        </p:nvSpPr>
        <p:spPr>
          <a:xfrm>
            <a:off x="4229100" y="1905000"/>
            <a:ext cx="2438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2.98M data points, 58 columns</a:t>
            </a:r>
          </a:p>
        </p:txBody>
      </p:sp>
      <p:cxnSp>
        <p:nvCxnSpPr>
          <p:cNvPr id="13" name="Straight Arrow Connector 12">
            <a:extLst>
              <a:ext uri="{FF2B5EF4-FFF2-40B4-BE49-F238E27FC236}">
                <a16:creationId xmlns:a16="http://schemas.microsoft.com/office/drawing/2014/main" id="{576F57DC-BB60-4C47-8D99-307FD37EBE7A}"/>
              </a:ext>
            </a:extLst>
          </p:cNvPr>
          <p:cNvCxnSpPr>
            <a:stCxn id="10" idx="3"/>
          </p:cNvCxnSpPr>
          <p:nvPr/>
        </p:nvCxnSpPr>
        <p:spPr>
          <a:xfrm>
            <a:off x="2514600" y="2324100"/>
            <a:ext cx="1676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E5A280C-52B9-EF47-8307-7DCF19ADE050}"/>
              </a:ext>
            </a:extLst>
          </p:cNvPr>
          <p:cNvSpPr/>
          <p:nvPr/>
        </p:nvSpPr>
        <p:spPr>
          <a:xfrm>
            <a:off x="1028700" y="3213343"/>
            <a:ext cx="36195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9BBFAF-C7E6-A24A-A649-8D7039AC207E}"/>
              </a:ext>
            </a:extLst>
          </p:cNvPr>
          <p:cNvSpPr/>
          <p:nvPr/>
        </p:nvSpPr>
        <p:spPr>
          <a:xfrm>
            <a:off x="5181600" y="3192883"/>
            <a:ext cx="2819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Removed datasets with 0 values in bed and bath</a:t>
            </a:r>
          </a:p>
        </p:txBody>
      </p:sp>
    </p:spTree>
    <p:extLst>
      <p:ext uri="{BB962C8B-B14F-4D97-AF65-F5344CB8AC3E}">
        <p14:creationId xmlns:p14="http://schemas.microsoft.com/office/powerpoint/2010/main" val="130241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Layout data was analyzed for 2.9 million housing properties in 2016 for LA, Ventura, and Orange County</a:t>
            </a:r>
          </a:p>
        </p:txBody>
      </p:sp>
      <p:sp>
        <p:nvSpPr>
          <p:cNvPr id="3" name="Content Placeholder 2">
            <a:extLst>
              <a:ext uri="{FF2B5EF4-FFF2-40B4-BE49-F238E27FC236}">
                <a16:creationId xmlns:a16="http://schemas.microsoft.com/office/drawing/2014/main" id="{904F0076-A85C-3A4D-9847-9D79991C6964}"/>
              </a:ext>
            </a:extLst>
          </p:cNvPr>
          <p:cNvSpPr>
            <a:spLocks noGrp="1"/>
          </p:cNvSpPr>
          <p:nvPr>
            <p:ph idx="1"/>
          </p:nvPr>
        </p:nvSpPr>
        <p:spPr>
          <a:xfrm>
            <a:off x="838200" y="5553017"/>
            <a:ext cx="4876800" cy="830997"/>
          </a:xfrm>
        </p:spPr>
        <p:txBody>
          <a:bodyPr/>
          <a:lstStyle/>
          <a:p>
            <a:r>
              <a:rPr lang="en-US" dirty="0"/>
              <a:t>Data cleanup showed many outliers that needed to be filtered</a:t>
            </a:r>
          </a:p>
        </p:txBody>
      </p:sp>
      <p:pic>
        <p:nvPicPr>
          <p:cNvPr id="4" name="Picture 3">
            <a:extLst>
              <a:ext uri="{FF2B5EF4-FFF2-40B4-BE49-F238E27FC236}">
                <a16:creationId xmlns:a16="http://schemas.microsoft.com/office/drawing/2014/main" id="{01EFBB85-4945-E345-B2C8-02E42BD60D1B}"/>
              </a:ext>
            </a:extLst>
          </p:cNvPr>
          <p:cNvPicPr>
            <a:picLocks noChangeAspect="1"/>
          </p:cNvPicPr>
          <p:nvPr/>
        </p:nvPicPr>
        <p:blipFill rotWithShape="1">
          <a:blip r:embed="rId3"/>
          <a:srcRect l="6799" r="7630"/>
          <a:stretch/>
        </p:blipFill>
        <p:spPr>
          <a:xfrm>
            <a:off x="482538" y="1304983"/>
            <a:ext cx="8178923" cy="4248034"/>
          </a:xfrm>
          <a:prstGeom prst="rect">
            <a:avLst/>
          </a:prstGeom>
        </p:spPr>
      </p:pic>
    </p:spTree>
    <p:extLst>
      <p:ext uri="{BB962C8B-B14F-4D97-AF65-F5344CB8AC3E}">
        <p14:creationId xmlns:p14="http://schemas.microsoft.com/office/powerpoint/2010/main" val="3181394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In general, as the number of bedrooms increased, the average house value increased</a:t>
            </a:r>
          </a:p>
        </p:txBody>
      </p:sp>
      <p:pic>
        <p:nvPicPr>
          <p:cNvPr id="5" name="Picture 4">
            <a:extLst>
              <a:ext uri="{FF2B5EF4-FFF2-40B4-BE49-F238E27FC236}">
                <a16:creationId xmlns:a16="http://schemas.microsoft.com/office/drawing/2014/main" id="{B11B61A4-DE9B-CD49-94B5-5923FD4270D7}"/>
              </a:ext>
            </a:extLst>
          </p:cNvPr>
          <p:cNvPicPr>
            <a:picLocks noChangeAspect="1"/>
          </p:cNvPicPr>
          <p:nvPr/>
        </p:nvPicPr>
        <p:blipFill rotWithShape="1">
          <a:blip r:embed="rId3"/>
          <a:srcRect l="8675" r="9096"/>
          <a:stretch/>
        </p:blipFill>
        <p:spPr>
          <a:xfrm>
            <a:off x="81887" y="1653448"/>
            <a:ext cx="8760103" cy="3551104"/>
          </a:xfrm>
          <a:prstGeom prst="rect">
            <a:avLst/>
          </a:prstGeom>
        </p:spPr>
      </p:pic>
      <p:sp>
        <p:nvSpPr>
          <p:cNvPr id="11" name="Content Placeholder 2">
            <a:extLst>
              <a:ext uri="{FF2B5EF4-FFF2-40B4-BE49-F238E27FC236}">
                <a16:creationId xmlns:a16="http://schemas.microsoft.com/office/drawing/2014/main" id="{A395CC53-45B4-3041-AED6-18A2C74EA9F5}"/>
              </a:ext>
            </a:extLst>
          </p:cNvPr>
          <p:cNvSpPr>
            <a:spLocks noGrp="1"/>
          </p:cNvSpPr>
          <p:nvPr>
            <p:ph idx="1"/>
          </p:nvPr>
        </p:nvSpPr>
        <p:spPr>
          <a:xfrm>
            <a:off x="762515" y="5047037"/>
            <a:ext cx="1371600" cy="461665"/>
          </a:xfrm>
        </p:spPr>
        <p:txBody>
          <a:bodyPr/>
          <a:lstStyle/>
          <a:p>
            <a:r>
              <a:rPr lang="en-US" dirty="0"/>
              <a:t>$271,563</a:t>
            </a:r>
          </a:p>
        </p:txBody>
      </p:sp>
      <p:sp>
        <p:nvSpPr>
          <p:cNvPr id="12" name="Content Placeholder 2">
            <a:extLst>
              <a:ext uri="{FF2B5EF4-FFF2-40B4-BE49-F238E27FC236}">
                <a16:creationId xmlns:a16="http://schemas.microsoft.com/office/drawing/2014/main" id="{308F9D8E-7924-1645-A1E6-8EE7804B797F}"/>
              </a:ext>
            </a:extLst>
          </p:cNvPr>
          <p:cNvSpPr txBox="1">
            <a:spLocks/>
          </p:cNvSpPr>
          <p:nvPr/>
        </p:nvSpPr>
        <p:spPr>
          <a:xfrm>
            <a:off x="2277083" y="5060835"/>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$332,724</a:t>
            </a:r>
          </a:p>
        </p:txBody>
      </p:sp>
      <p:sp>
        <p:nvSpPr>
          <p:cNvPr id="13" name="Content Placeholder 2">
            <a:extLst>
              <a:ext uri="{FF2B5EF4-FFF2-40B4-BE49-F238E27FC236}">
                <a16:creationId xmlns:a16="http://schemas.microsoft.com/office/drawing/2014/main" id="{F3E3F20F-66A4-B246-8429-471D3BFDF9D7}"/>
              </a:ext>
            </a:extLst>
          </p:cNvPr>
          <p:cNvSpPr txBox="1">
            <a:spLocks/>
          </p:cNvSpPr>
          <p:nvPr/>
        </p:nvSpPr>
        <p:spPr>
          <a:xfrm>
            <a:off x="3941670" y="5060836"/>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$388,880</a:t>
            </a:r>
          </a:p>
        </p:txBody>
      </p:sp>
      <p:sp>
        <p:nvSpPr>
          <p:cNvPr id="14" name="Content Placeholder 2">
            <a:extLst>
              <a:ext uri="{FF2B5EF4-FFF2-40B4-BE49-F238E27FC236}">
                <a16:creationId xmlns:a16="http://schemas.microsoft.com/office/drawing/2014/main" id="{86491F12-6349-9A40-9A05-A0FC65180F47}"/>
              </a:ext>
            </a:extLst>
          </p:cNvPr>
          <p:cNvSpPr txBox="1">
            <a:spLocks/>
          </p:cNvSpPr>
          <p:nvPr/>
        </p:nvSpPr>
        <p:spPr>
          <a:xfrm>
            <a:off x="5638285" y="5066973"/>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$475,325</a:t>
            </a:r>
          </a:p>
        </p:txBody>
      </p:sp>
      <p:sp>
        <p:nvSpPr>
          <p:cNvPr id="15" name="Content Placeholder 2">
            <a:extLst>
              <a:ext uri="{FF2B5EF4-FFF2-40B4-BE49-F238E27FC236}">
                <a16:creationId xmlns:a16="http://schemas.microsoft.com/office/drawing/2014/main" id="{ED851A5A-E9AE-CE46-9B04-A3480A632415}"/>
              </a:ext>
            </a:extLst>
          </p:cNvPr>
          <p:cNvSpPr txBox="1">
            <a:spLocks/>
          </p:cNvSpPr>
          <p:nvPr/>
        </p:nvSpPr>
        <p:spPr>
          <a:xfrm>
            <a:off x="7240137" y="5060834"/>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$613,218</a:t>
            </a:r>
          </a:p>
        </p:txBody>
      </p:sp>
      <p:sp>
        <p:nvSpPr>
          <p:cNvPr id="17" name="Content Placeholder 2">
            <a:extLst>
              <a:ext uri="{FF2B5EF4-FFF2-40B4-BE49-F238E27FC236}">
                <a16:creationId xmlns:a16="http://schemas.microsoft.com/office/drawing/2014/main" id="{AED45EEF-7334-C64E-AD1E-906DB5FD0B44}"/>
              </a:ext>
            </a:extLst>
          </p:cNvPr>
          <p:cNvSpPr txBox="1">
            <a:spLocks/>
          </p:cNvSpPr>
          <p:nvPr/>
        </p:nvSpPr>
        <p:spPr>
          <a:xfrm>
            <a:off x="2277083" y="5542292"/>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FF0000"/>
                </a:solidFill>
              </a:rPr>
              <a:t>+$61,161</a:t>
            </a:r>
          </a:p>
        </p:txBody>
      </p:sp>
      <p:sp>
        <p:nvSpPr>
          <p:cNvPr id="18" name="Content Placeholder 2">
            <a:extLst>
              <a:ext uri="{FF2B5EF4-FFF2-40B4-BE49-F238E27FC236}">
                <a16:creationId xmlns:a16="http://schemas.microsoft.com/office/drawing/2014/main" id="{D1DBFD96-2858-6A4F-82B5-508F5E53E7C7}"/>
              </a:ext>
            </a:extLst>
          </p:cNvPr>
          <p:cNvSpPr txBox="1">
            <a:spLocks/>
          </p:cNvSpPr>
          <p:nvPr/>
        </p:nvSpPr>
        <p:spPr>
          <a:xfrm>
            <a:off x="3903956" y="5522498"/>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FF0000"/>
                </a:solidFill>
              </a:rPr>
              <a:t>+$56,156</a:t>
            </a:r>
          </a:p>
        </p:txBody>
      </p:sp>
      <p:sp>
        <p:nvSpPr>
          <p:cNvPr id="19" name="Content Placeholder 2">
            <a:extLst>
              <a:ext uri="{FF2B5EF4-FFF2-40B4-BE49-F238E27FC236}">
                <a16:creationId xmlns:a16="http://schemas.microsoft.com/office/drawing/2014/main" id="{814EAAAD-A951-8744-B95F-CE985E07F9AB}"/>
              </a:ext>
            </a:extLst>
          </p:cNvPr>
          <p:cNvSpPr txBox="1">
            <a:spLocks/>
          </p:cNvSpPr>
          <p:nvPr/>
        </p:nvSpPr>
        <p:spPr>
          <a:xfrm>
            <a:off x="5638285" y="5504301"/>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FF0000"/>
                </a:solidFill>
              </a:rPr>
              <a:t>+$86,445</a:t>
            </a:r>
          </a:p>
        </p:txBody>
      </p:sp>
      <p:sp>
        <p:nvSpPr>
          <p:cNvPr id="20" name="Content Placeholder 2">
            <a:extLst>
              <a:ext uri="{FF2B5EF4-FFF2-40B4-BE49-F238E27FC236}">
                <a16:creationId xmlns:a16="http://schemas.microsoft.com/office/drawing/2014/main" id="{EF3BE4D9-0E6B-1F41-8434-6B8B968F1627}"/>
              </a:ext>
            </a:extLst>
          </p:cNvPr>
          <p:cNvSpPr txBox="1">
            <a:spLocks/>
          </p:cNvSpPr>
          <p:nvPr/>
        </p:nvSpPr>
        <p:spPr>
          <a:xfrm>
            <a:off x="7125010" y="5494905"/>
            <a:ext cx="1601853"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FF0000"/>
                </a:solidFill>
              </a:rPr>
              <a:t>+$137,893</a:t>
            </a:r>
          </a:p>
        </p:txBody>
      </p:sp>
      <p:sp>
        <p:nvSpPr>
          <p:cNvPr id="21" name="Content Placeholder 2">
            <a:extLst>
              <a:ext uri="{FF2B5EF4-FFF2-40B4-BE49-F238E27FC236}">
                <a16:creationId xmlns:a16="http://schemas.microsoft.com/office/drawing/2014/main" id="{22055574-C37A-3443-90E1-9A62B0DE9066}"/>
              </a:ext>
            </a:extLst>
          </p:cNvPr>
          <p:cNvSpPr txBox="1">
            <a:spLocks/>
          </p:cNvSpPr>
          <p:nvPr/>
        </p:nvSpPr>
        <p:spPr>
          <a:xfrm>
            <a:off x="-7961" y="5060833"/>
            <a:ext cx="76996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i="1" dirty="0" err="1"/>
              <a:t>Avg</a:t>
            </a:r>
            <a:r>
              <a:rPr lang="en-US" dirty="0"/>
              <a:t>:</a:t>
            </a:r>
          </a:p>
        </p:txBody>
      </p:sp>
      <p:sp>
        <p:nvSpPr>
          <p:cNvPr id="22" name="Content Placeholder 2">
            <a:extLst>
              <a:ext uri="{FF2B5EF4-FFF2-40B4-BE49-F238E27FC236}">
                <a16:creationId xmlns:a16="http://schemas.microsoft.com/office/drawing/2014/main" id="{72FC033F-BAB7-AF4C-AC4E-37080E503690}"/>
              </a:ext>
            </a:extLst>
          </p:cNvPr>
          <p:cNvSpPr txBox="1">
            <a:spLocks/>
          </p:cNvSpPr>
          <p:nvPr/>
        </p:nvSpPr>
        <p:spPr>
          <a:xfrm>
            <a:off x="884054" y="5542291"/>
            <a:ext cx="1387342"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i="1" dirty="0">
                <a:solidFill>
                  <a:srgbClr val="FF0000"/>
                </a:solidFill>
              </a:rPr>
              <a:t>Increase</a:t>
            </a:r>
            <a:r>
              <a:rPr lang="en-US" dirty="0">
                <a:solidFill>
                  <a:srgbClr val="FF0000"/>
                </a:solidFill>
              </a:rPr>
              <a:t>:</a:t>
            </a:r>
          </a:p>
        </p:txBody>
      </p:sp>
    </p:spTree>
    <p:extLst>
      <p:ext uri="{BB962C8B-B14F-4D97-AF65-F5344CB8AC3E}">
        <p14:creationId xmlns:p14="http://schemas.microsoft.com/office/powerpoint/2010/main" val="3309849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Heatmaps were used to show the most common layouts, as well as the average price per layout</a:t>
            </a:r>
          </a:p>
        </p:txBody>
      </p:sp>
      <p:pic>
        <p:nvPicPr>
          <p:cNvPr id="7" name="Picture 6">
            <a:extLst>
              <a:ext uri="{FF2B5EF4-FFF2-40B4-BE49-F238E27FC236}">
                <a16:creationId xmlns:a16="http://schemas.microsoft.com/office/drawing/2014/main" id="{4D18EBD2-0426-3D40-AF84-23D433012990}"/>
              </a:ext>
            </a:extLst>
          </p:cNvPr>
          <p:cNvPicPr>
            <a:picLocks noChangeAspect="1"/>
          </p:cNvPicPr>
          <p:nvPr/>
        </p:nvPicPr>
        <p:blipFill>
          <a:blip r:embed="rId3"/>
          <a:stretch>
            <a:fillRect/>
          </a:stretch>
        </p:blipFill>
        <p:spPr>
          <a:xfrm>
            <a:off x="230050" y="1447800"/>
            <a:ext cx="4457700" cy="4457700"/>
          </a:xfrm>
          <a:prstGeom prst="rect">
            <a:avLst/>
          </a:prstGeom>
        </p:spPr>
      </p:pic>
      <p:pic>
        <p:nvPicPr>
          <p:cNvPr id="8" name="Picture 7">
            <a:extLst>
              <a:ext uri="{FF2B5EF4-FFF2-40B4-BE49-F238E27FC236}">
                <a16:creationId xmlns:a16="http://schemas.microsoft.com/office/drawing/2014/main" id="{57002BAD-00E6-824F-A739-1DC0D1773495}"/>
              </a:ext>
            </a:extLst>
          </p:cNvPr>
          <p:cNvPicPr>
            <a:picLocks noChangeAspect="1"/>
          </p:cNvPicPr>
          <p:nvPr/>
        </p:nvPicPr>
        <p:blipFill>
          <a:blip r:embed="rId4"/>
          <a:stretch>
            <a:fillRect/>
          </a:stretch>
        </p:blipFill>
        <p:spPr>
          <a:xfrm>
            <a:off x="4687750" y="1447800"/>
            <a:ext cx="4457700" cy="4457700"/>
          </a:xfrm>
          <a:prstGeom prst="rect">
            <a:avLst/>
          </a:prstGeom>
        </p:spPr>
      </p:pic>
      <p:pic>
        <p:nvPicPr>
          <p:cNvPr id="4" name="Picture 3">
            <a:extLst>
              <a:ext uri="{FF2B5EF4-FFF2-40B4-BE49-F238E27FC236}">
                <a16:creationId xmlns:a16="http://schemas.microsoft.com/office/drawing/2014/main" id="{0BF9D338-A0CE-3D4C-A91B-E5A4B0B829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8537" y="1447800"/>
            <a:ext cx="4462272" cy="4462272"/>
          </a:xfrm>
          <a:prstGeom prst="rect">
            <a:avLst/>
          </a:prstGeom>
        </p:spPr>
      </p:pic>
    </p:spTree>
    <p:extLst>
      <p:ext uri="{BB962C8B-B14F-4D97-AF65-F5344CB8AC3E}">
        <p14:creationId xmlns:p14="http://schemas.microsoft.com/office/powerpoint/2010/main" val="1511971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Heatmaps were used to show the most common layouts, as well as the average price per layout</a:t>
            </a:r>
          </a:p>
        </p:txBody>
      </p:sp>
      <p:pic>
        <p:nvPicPr>
          <p:cNvPr id="4" name="Picture 3">
            <a:extLst>
              <a:ext uri="{FF2B5EF4-FFF2-40B4-BE49-F238E27FC236}">
                <a16:creationId xmlns:a16="http://schemas.microsoft.com/office/drawing/2014/main" id="{04F21D52-81B4-2541-B915-7BE273D4F3D5}"/>
              </a:ext>
            </a:extLst>
          </p:cNvPr>
          <p:cNvPicPr>
            <a:picLocks noChangeAspect="1"/>
          </p:cNvPicPr>
          <p:nvPr/>
        </p:nvPicPr>
        <p:blipFill rotWithShape="1">
          <a:blip r:embed="rId3">
            <a:extLst>
              <a:ext uri="{28A0092B-C50C-407E-A947-70E740481C1C}">
                <a14:useLocalDpi xmlns:a14="http://schemas.microsoft.com/office/drawing/2010/main" val="0"/>
              </a:ext>
            </a:extLst>
          </a:blip>
          <a:srcRect t="5552"/>
          <a:stretch/>
        </p:blipFill>
        <p:spPr>
          <a:xfrm>
            <a:off x="2514600" y="1189960"/>
            <a:ext cx="5962650" cy="5631597"/>
          </a:xfrm>
          <a:prstGeom prst="rect">
            <a:avLst/>
          </a:prstGeom>
        </p:spPr>
      </p:pic>
    </p:spTree>
    <p:extLst>
      <p:ext uri="{BB962C8B-B14F-4D97-AF65-F5344CB8AC3E}">
        <p14:creationId xmlns:p14="http://schemas.microsoft.com/office/powerpoint/2010/main" val="1638568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57955C-477E-5349-A3A4-2995D9496287}"/>
              </a:ext>
            </a:extLst>
          </p:cNvPr>
          <p:cNvPicPr>
            <a:picLocks noChangeAspect="1"/>
          </p:cNvPicPr>
          <p:nvPr/>
        </p:nvPicPr>
        <p:blipFill rotWithShape="1">
          <a:blip r:embed="rId3">
            <a:extLst>
              <a:ext uri="{28A0092B-C50C-407E-A947-70E740481C1C}">
                <a14:useLocalDpi xmlns:a14="http://schemas.microsoft.com/office/drawing/2010/main" val="0"/>
              </a:ext>
            </a:extLst>
          </a:blip>
          <a:srcRect t="5552"/>
          <a:stretch/>
        </p:blipFill>
        <p:spPr>
          <a:xfrm>
            <a:off x="2514600" y="1189960"/>
            <a:ext cx="5962650" cy="5631597"/>
          </a:xfrm>
          <a:prstGeom prst="rect">
            <a:avLst/>
          </a:prstGeom>
        </p:spPr>
      </p:pic>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Heatmaps were used to show the most common layouts, as well as the average price per layout</a:t>
            </a:r>
          </a:p>
        </p:txBody>
      </p:sp>
      <p:sp>
        <p:nvSpPr>
          <p:cNvPr id="5" name="Content Placeholder 2">
            <a:extLst>
              <a:ext uri="{FF2B5EF4-FFF2-40B4-BE49-F238E27FC236}">
                <a16:creationId xmlns:a16="http://schemas.microsoft.com/office/drawing/2014/main" id="{2E4FF2D5-A719-A748-88E9-2DB15424648E}"/>
              </a:ext>
            </a:extLst>
          </p:cNvPr>
          <p:cNvSpPr>
            <a:spLocks noGrp="1"/>
          </p:cNvSpPr>
          <p:nvPr>
            <p:ph idx="1"/>
          </p:nvPr>
        </p:nvSpPr>
        <p:spPr>
          <a:xfrm>
            <a:off x="259307" y="4800600"/>
            <a:ext cx="1771650" cy="830997"/>
          </a:xfrm>
          <a:ln>
            <a:solidFill>
              <a:srgbClr val="FF0000"/>
            </a:solidFill>
          </a:ln>
        </p:spPr>
        <p:txBody>
          <a:bodyPr/>
          <a:lstStyle/>
          <a:p>
            <a:pPr algn="ctr"/>
            <a:r>
              <a:rPr lang="en-US" dirty="0"/>
              <a:t>3BR, 2BA: $310,000</a:t>
            </a:r>
          </a:p>
        </p:txBody>
      </p:sp>
      <p:sp>
        <p:nvSpPr>
          <p:cNvPr id="6" name="Rectangle 5">
            <a:extLst>
              <a:ext uri="{FF2B5EF4-FFF2-40B4-BE49-F238E27FC236}">
                <a16:creationId xmlns:a16="http://schemas.microsoft.com/office/drawing/2014/main" id="{045EE4C7-4367-BD4A-955F-1319A617B5E0}"/>
              </a:ext>
            </a:extLst>
          </p:cNvPr>
          <p:cNvSpPr/>
          <p:nvPr/>
        </p:nvSpPr>
        <p:spPr>
          <a:xfrm>
            <a:off x="4435238" y="4114800"/>
            <a:ext cx="7239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F095DEF-37D7-F444-8788-DF4B7983E3A6}"/>
              </a:ext>
            </a:extLst>
          </p:cNvPr>
          <p:cNvCxnSpPr/>
          <p:nvPr/>
        </p:nvCxnSpPr>
        <p:spPr>
          <a:xfrm flipH="1">
            <a:off x="259307" y="4114800"/>
            <a:ext cx="4175931"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377F3B-994B-044C-90E3-A25513B826A5}"/>
              </a:ext>
            </a:extLst>
          </p:cNvPr>
          <p:cNvCxnSpPr>
            <a:cxnSpLocks/>
          </p:cNvCxnSpPr>
          <p:nvPr/>
        </p:nvCxnSpPr>
        <p:spPr>
          <a:xfrm flipH="1">
            <a:off x="2030957" y="4819934"/>
            <a:ext cx="3128182" cy="811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47E6DC3-1E4B-684F-9DDC-3B214C0CF3B1}"/>
              </a:ext>
            </a:extLst>
          </p:cNvPr>
          <p:cNvSpPr txBox="1">
            <a:spLocks/>
          </p:cNvSpPr>
          <p:nvPr/>
        </p:nvSpPr>
        <p:spPr>
          <a:xfrm>
            <a:off x="783535" y="3211749"/>
            <a:ext cx="1771650" cy="830997"/>
          </a:xfrm>
          <a:prstGeom prst="rect">
            <a:avLst/>
          </a:prstGeom>
          <a:ln>
            <a:solidFill>
              <a:srgbClr val="FF0000"/>
            </a:solidFill>
          </a:ln>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4BR, 3BA: $490,000</a:t>
            </a:r>
          </a:p>
        </p:txBody>
      </p:sp>
      <p:sp>
        <p:nvSpPr>
          <p:cNvPr id="13" name="Rectangle 12">
            <a:extLst>
              <a:ext uri="{FF2B5EF4-FFF2-40B4-BE49-F238E27FC236}">
                <a16:creationId xmlns:a16="http://schemas.microsoft.com/office/drawing/2014/main" id="{B17858E7-8E1F-1545-A791-D7E0F7D8DC9E}"/>
              </a:ext>
            </a:extLst>
          </p:cNvPr>
          <p:cNvSpPr/>
          <p:nvPr/>
        </p:nvSpPr>
        <p:spPr>
          <a:xfrm>
            <a:off x="5071281" y="2854361"/>
            <a:ext cx="7239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6287EF5-D7F6-3E43-AC95-2DE26E047E63}"/>
              </a:ext>
            </a:extLst>
          </p:cNvPr>
          <p:cNvCxnSpPr>
            <a:cxnSpLocks/>
          </p:cNvCxnSpPr>
          <p:nvPr/>
        </p:nvCxnSpPr>
        <p:spPr>
          <a:xfrm flipH="1">
            <a:off x="783535" y="2854361"/>
            <a:ext cx="4287747" cy="3525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C17867-AAFB-024B-A97C-93062C892CEC}"/>
              </a:ext>
            </a:extLst>
          </p:cNvPr>
          <p:cNvCxnSpPr>
            <a:cxnSpLocks/>
          </p:cNvCxnSpPr>
          <p:nvPr/>
        </p:nvCxnSpPr>
        <p:spPr>
          <a:xfrm flipH="1">
            <a:off x="2555185" y="3540161"/>
            <a:ext cx="3239996" cy="5025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6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EC0A4-FCC9-9E41-8EB6-5A61671B0CA3}"/>
              </a:ext>
            </a:extLst>
          </p:cNvPr>
          <p:cNvSpPr>
            <a:spLocks noGrp="1"/>
          </p:cNvSpPr>
          <p:nvPr>
            <p:ph type="title"/>
          </p:nvPr>
        </p:nvSpPr>
        <p:spPr>
          <a:xfrm>
            <a:off x="76200" y="86380"/>
            <a:ext cx="8915400" cy="954107"/>
          </a:xfrm>
        </p:spPr>
        <p:txBody>
          <a:bodyPr/>
          <a:lstStyle/>
          <a:p>
            <a:r>
              <a:rPr lang="en-US" dirty="0"/>
              <a:t>If given more time, we would look at the following factors to further answer our questions</a:t>
            </a:r>
          </a:p>
        </p:txBody>
      </p:sp>
      <p:sp>
        <p:nvSpPr>
          <p:cNvPr id="3" name="Content Placeholder 2">
            <a:extLst>
              <a:ext uri="{FF2B5EF4-FFF2-40B4-BE49-F238E27FC236}">
                <a16:creationId xmlns:a16="http://schemas.microsoft.com/office/drawing/2014/main" id="{E57C0A6E-A3DB-A944-9AE5-ECFEC0735266}"/>
              </a:ext>
            </a:extLst>
          </p:cNvPr>
          <p:cNvSpPr>
            <a:spLocks noGrp="1"/>
          </p:cNvSpPr>
          <p:nvPr>
            <p:ph idx="1"/>
          </p:nvPr>
        </p:nvSpPr>
        <p:spPr>
          <a:xfrm>
            <a:off x="4811621" y="6029718"/>
            <a:ext cx="3415430" cy="369332"/>
          </a:xfrm>
        </p:spPr>
        <p:txBody>
          <a:bodyPr/>
          <a:lstStyle/>
          <a:p>
            <a:pPr algn="ctr"/>
            <a:r>
              <a:rPr lang="en-US" sz="1800" dirty="0"/>
              <a:t>House Layout</a:t>
            </a:r>
          </a:p>
        </p:txBody>
      </p:sp>
      <p:sp>
        <p:nvSpPr>
          <p:cNvPr id="5" name="Content Placeholder 2">
            <a:extLst>
              <a:ext uri="{FF2B5EF4-FFF2-40B4-BE49-F238E27FC236}">
                <a16:creationId xmlns:a16="http://schemas.microsoft.com/office/drawing/2014/main" id="{F1827995-1738-D041-A40A-F0734F94FBED}"/>
              </a:ext>
            </a:extLst>
          </p:cNvPr>
          <p:cNvSpPr txBox="1">
            <a:spLocks/>
          </p:cNvSpPr>
          <p:nvPr/>
        </p:nvSpPr>
        <p:spPr>
          <a:xfrm>
            <a:off x="381000" y="6030593"/>
            <a:ext cx="3473302" cy="369332"/>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800" dirty="0"/>
              <a:t>Rent vs. Buy?</a:t>
            </a:r>
          </a:p>
        </p:txBody>
      </p:sp>
      <p:sp>
        <p:nvSpPr>
          <p:cNvPr id="7" name="Content Placeholder 2">
            <a:extLst>
              <a:ext uri="{FF2B5EF4-FFF2-40B4-BE49-F238E27FC236}">
                <a16:creationId xmlns:a16="http://schemas.microsoft.com/office/drawing/2014/main" id="{6A81BE8C-F23A-D340-950B-1465A45E899E}"/>
              </a:ext>
            </a:extLst>
          </p:cNvPr>
          <p:cNvSpPr txBox="1">
            <a:spLocks/>
          </p:cNvSpPr>
          <p:nvPr/>
        </p:nvSpPr>
        <p:spPr>
          <a:xfrm>
            <a:off x="480205" y="3134993"/>
            <a:ext cx="3473302" cy="369332"/>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800" dirty="0"/>
              <a:t>Demographics </a:t>
            </a:r>
          </a:p>
        </p:txBody>
      </p:sp>
      <p:sp>
        <p:nvSpPr>
          <p:cNvPr id="8" name="Content Placeholder 2">
            <a:extLst>
              <a:ext uri="{FF2B5EF4-FFF2-40B4-BE49-F238E27FC236}">
                <a16:creationId xmlns:a16="http://schemas.microsoft.com/office/drawing/2014/main" id="{C2B9387A-8B24-6143-9B3F-3E2EBAD1197B}"/>
              </a:ext>
            </a:extLst>
          </p:cNvPr>
          <p:cNvSpPr txBox="1">
            <a:spLocks/>
          </p:cNvSpPr>
          <p:nvPr/>
        </p:nvSpPr>
        <p:spPr>
          <a:xfrm>
            <a:off x="4818928" y="3134993"/>
            <a:ext cx="3473302" cy="369332"/>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800" dirty="0"/>
              <a:t>Severe Weather</a:t>
            </a:r>
          </a:p>
        </p:txBody>
      </p:sp>
      <p:sp>
        <p:nvSpPr>
          <p:cNvPr id="13" name="TextBox 12">
            <a:extLst>
              <a:ext uri="{FF2B5EF4-FFF2-40B4-BE49-F238E27FC236}">
                <a16:creationId xmlns:a16="http://schemas.microsoft.com/office/drawing/2014/main" id="{89F34E0D-8453-C146-AF8E-A082E148C1BF}"/>
              </a:ext>
            </a:extLst>
          </p:cNvPr>
          <p:cNvSpPr txBox="1"/>
          <p:nvPr/>
        </p:nvSpPr>
        <p:spPr>
          <a:xfrm>
            <a:off x="480205" y="2102914"/>
            <a:ext cx="3429000" cy="923330"/>
          </a:xfrm>
          <a:prstGeom prst="rect">
            <a:avLst/>
          </a:prstGeom>
          <a:solidFill>
            <a:schemeClr val="bg1">
              <a:lumMod val="75000"/>
            </a:schemeClr>
          </a:solidFill>
        </p:spPr>
        <p:txBody>
          <a:bodyPr wrap="square" rtlCol="0">
            <a:spAutoFit/>
          </a:bodyPr>
          <a:lstStyle/>
          <a:p>
            <a:r>
              <a:rPr lang="en-US" i="1" dirty="0"/>
              <a:t>Go back and look at t-tests on entire list of cities, rather than subset</a:t>
            </a:r>
            <a:endParaRPr lang="en-US" b="1" i="1" dirty="0"/>
          </a:p>
        </p:txBody>
      </p:sp>
      <p:sp>
        <p:nvSpPr>
          <p:cNvPr id="14" name="TextBox 13">
            <a:extLst>
              <a:ext uri="{FF2B5EF4-FFF2-40B4-BE49-F238E27FC236}">
                <a16:creationId xmlns:a16="http://schemas.microsoft.com/office/drawing/2014/main" id="{A839D11D-66EB-E848-BBFE-64AB585A4369}"/>
              </a:ext>
            </a:extLst>
          </p:cNvPr>
          <p:cNvSpPr txBox="1"/>
          <p:nvPr/>
        </p:nvSpPr>
        <p:spPr>
          <a:xfrm>
            <a:off x="381000" y="5107263"/>
            <a:ext cx="3429000" cy="923330"/>
          </a:xfrm>
          <a:prstGeom prst="rect">
            <a:avLst/>
          </a:prstGeom>
          <a:solidFill>
            <a:schemeClr val="bg1">
              <a:lumMod val="75000"/>
            </a:schemeClr>
          </a:solidFill>
        </p:spPr>
        <p:txBody>
          <a:bodyPr wrap="square" rtlCol="0">
            <a:spAutoFit/>
          </a:bodyPr>
          <a:lstStyle/>
          <a:p>
            <a:r>
              <a:rPr lang="en-US" i="1" dirty="0"/>
              <a:t>Look more into historical trends of rentals; get better data sets for mortgage rates</a:t>
            </a:r>
          </a:p>
        </p:txBody>
      </p:sp>
      <p:sp>
        <p:nvSpPr>
          <p:cNvPr id="15" name="TextBox 14">
            <a:extLst>
              <a:ext uri="{FF2B5EF4-FFF2-40B4-BE49-F238E27FC236}">
                <a16:creationId xmlns:a16="http://schemas.microsoft.com/office/drawing/2014/main" id="{F6B61E5C-897B-DB47-B2BF-C9E85802F678}"/>
              </a:ext>
            </a:extLst>
          </p:cNvPr>
          <p:cNvSpPr txBox="1"/>
          <p:nvPr/>
        </p:nvSpPr>
        <p:spPr>
          <a:xfrm>
            <a:off x="4876800" y="5107263"/>
            <a:ext cx="3429000" cy="923330"/>
          </a:xfrm>
          <a:prstGeom prst="rect">
            <a:avLst/>
          </a:prstGeom>
          <a:solidFill>
            <a:schemeClr val="bg1">
              <a:lumMod val="75000"/>
            </a:schemeClr>
          </a:solidFill>
        </p:spPr>
        <p:txBody>
          <a:bodyPr wrap="square" rtlCol="0">
            <a:spAutoFit/>
          </a:bodyPr>
          <a:lstStyle/>
          <a:p>
            <a:r>
              <a:rPr lang="en-US" i="1" dirty="0"/>
              <a:t>Look at how square footage factors into layouts; examine other house amenities</a:t>
            </a:r>
          </a:p>
        </p:txBody>
      </p:sp>
      <p:sp>
        <p:nvSpPr>
          <p:cNvPr id="16" name="TextBox 15">
            <a:extLst>
              <a:ext uri="{FF2B5EF4-FFF2-40B4-BE49-F238E27FC236}">
                <a16:creationId xmlns:a16="http://schemas.microsoft.com/office/drawing/2014/main" id="{971A158F-2CDA-6A44-AFE1-3E3FEB5758A9}"/>
              </a:ext>
            </a:extLst>
          </p:cNvPr>
          <p:cNvSpPr txBox="1"/>
          <p:nvPr/>
        </p:nvSpPr>
        <p:spPr>
          <a:xfrm>
            <a:off x="4888282" y="1964414"/>
            <a:ext cx="3429000" cy="1200329"/>
          </a:xfrm>
          <a:prstGeom prst="rect">
            <a:avLst/>
          </a:prstGeom>
          <a:solidFill>
            <a:schemeClr val="bg1">
              <a:lumMod val="75000"/>
            </a:schemeClr>
          </a:solidFill>
        </p:spPr>
        <p:txBody>
          <a:bodyPr wrap="square" rtlCol="0">
            <a:spAutoFit/>
          </a:bodyPr>
          <a:lstStyle/>
          <a:p>
            <a:r>
              <a:rPr lang="en-US" i="1" dirty="0"/>
              <a:t>Look at extreme temperatures; analyze potential development areas and where would be a good place to buy</a:t>
            </a:r>
          </a:p>
        </p:txBody>
      </p:sp>
    </p:spTree>
    <p:extLst>
      <p:ext uri="{BB962C8B-B14F-4D97-AF65-F5344CB8AC3E}">
        <p14:creationId xmlns:p14="http://schemas.microsoft.com/office/powerpoint/2010/main" val="2523383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5">
            <a:extLst>
              <a:ext uri="{FF2B5EF4-FFF2-40B4-BE49-F238E27FC236}">
                <a16:creationId xmlns:a16="http://schemas.microsoft.com/office/drawing/2014/main" id="{35105E90-263D-6A41-97F9-98406E060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52" y="4023919"/>
            <a:ext cx="2995541" cy="2246658"/>
          </a:xfrm>
          <a:prstGeom prst="rect">
            <a:avLst/>
          </a:prstGeom>
        </p:spPr>
      </p:pic>
      <p:sp>
        <p:nvSpPr>
          <p:cNvPr id="2" name="Title 1">
            <a:extLst>
              <a:ext uri="{FF2B5EF4-FFF2-40B4-BE49-F238E27FC236}">
                <a16:creationId xmlns:a16="http://schemas.microsoft.com/office/drawing/2014/main" id="{0A4EC0A4-FCC9-9E41-8EB6-5A61671B0CA3}"/>
              </a:ext>
            </a:extLst>
          </p:cNvPr>
          <p:cNvSpPr>
            <a:spLocks noGrp="1"/>
          </p:cNvSpPr>
          <p:nvPr>
            <p:ph type="title"/>
          </p:nvPr>
        </p:nvSpPr>
        <p:spPr>
          <a:xfrm>
            <a:off x="76200" y="86380"/>
            <a:ext cx="8915400" cy="954107"/>
          </a:xfrm>
        </p:spPr>
        <p:txBody>
          <a:bodyPr/>
          <a:lstStyle/>
          <a:p>
            <a:r>
              <a:rPr lang="en-US" dirty="0"/>
              <a:t>In summary, demographics, severe weather events, rental markets, and housing layouts can all impact housing costs </a:t>
            </a:r>
          </a:p>
        </p:txBody>
      </p:sp>
      <p:sp>
        <p:nvSpPr>
          <p:cNvPr id="3" name="Content Placeholder 2">
            <a:extLst>
              <a:ext uri="{FF2B5EF4-FFF2-40B4-BE49-F238E27FC236}">
                <a16:creationId xmlns:a16="http://schemas.microsoft.com/office/drawing/2014/main" id="{E57C0A6E-A3DB-A944-9AE5-ECFEC0735266}"/>
              </a:ext>
            </a:extLst>
          </p:cNvPr>
          <p:cNvSpPr>
            <a:spLocks noGrp="1"/>
          </p:cNvSpPr>
          <p:nvPr>
            <p:ph idx="1"/>
          </p:nvPr>
        </p:nvSpPr>
        <p:spPr>
          <a:xfrm>
            <a:off x="4419600" y="6030593"/>
            <a:ext cx="4572000" cy="646331"/>
          </a:xfrm>
        </p:spPr>
        <p:txBody>
          <a:bodyPr/>
          <a:lstStyle/>
          <a:p>
            <a:r>
              <a:rPr lang="en-US" sz="1800" dirty="0"/>
              <a:t>Adding a bedroom can increase the value of a house up to $50k - $100k</a:t>
            </a:r>
          </a:p>
        </p:txBody>
      </p:sp>
      <p:pic>
        <p:nvPicPr>
          <p:cNvPr id="4" name="Picture 3">
            <a:extLst>
              <a:ext uri="{FF2B5EF4-FFF2-40B4-BE49-F238E27FC236}">
                <a16:creationId xmlns:a16="http://schemas.microsoft.com/office/drawing/2014/main" id="{4995A560-7E35-0743-9AE4-660F4DD59B73}"/>
              </a:ext>
            </a:extLst>
          </p:cNvPr>
          <p:cNvPicPr>
            <a:picLocks noChangeAspect="1"/>
          </p:cNvPicPr>
          <p:nvPr/>
        </p:nvPicPr>
        <p:blipFill rotWithShape="1">
          <a:blip r:embed="rId4">
            <a:extLst>
              <a:ext uri="{28A0092B-C50C-407E-A947-70E740481C1C}">
                <a14:useLocalDpi xmlns:a14="http://schemas.microsoft.com/office/drawing/2010/main" val="0"/>
              </a:ext>
            </a:extLst>
          </a:blip>
          <a:srcRect t="5552"/>
          <a:stretch/>
        </p:blipFill>
        <p:spPr>
          <a:xfrm>
            <a:off x="6407063" y="3905497"/>
            <a:ext cx="2362200" cy="2231048"/>
          </a:xfrm>
          <a:prstGeom prst="rect">
            <a:avLst/>
          </a:prstGeom>
        </p:spPr>
      </p:pic>
      <p:sp>
        <p:nvSpPr>
          <p:cNvPr id="5" name="Content Placeholder 2">
            <a:extLst>
              <a:ext uri="{FF2B5EF4-FFF2-40B4-BE49-F238E27FC236}">
                <a16:creationId xmlns:a16="http://schemas.microsoft.com/office/drawing/2014/main" id="{F1827995-1738-D041-A40A-F0734F94FBED}"/>
              </a:ext>
            </a:extLst>
          </p:cNvPr>
          <p:cNvSpPr txBox="1">
            <a:spLocks/>
          </p:cNvSpPr>
          <p:nvPr/>
        </p:nvSpPr>
        <p:spPr>
          <a:xfrm>
            <a:off x="374737" y="3283353"/>
            <a:ext cx="3473302" cy="646331"/>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In most cities, it makes more financial sense to buy vs. rent</a:t>
            </a:r>
          </a:p>
        </p:txBody>
      </p:sp>
      <p:sp>
        <p:nvSpPr>
          <p:cNvPr id="7" name="Content Placeholder 2">
            <a:extLst>
              <a:ext uri="{FF2B5EF4-FFF2-40B4-BE49-F238E27FC236}">
                <a16:creationId xmlns:a16="http://schemas.microsoft.com/office/drawing/2014/main" id="{6A81BE8C-F23A-D340-950B-1465A45E899E}"/>
              </a:ext>
            </a:extLst>
          </p:cNvPr>
          <p:cNvSpPr txBox="1">
            <a:spLocks/>
          </p:cNvSpPr>
          <p:nvPr/>
        </p:nvSpPr>
        <p:spPr>
          <a:xfrm>
            <a:off x="312213" y="6057437"/>
            <a:ext cx="3473302" cy="646331"/>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Racial make up did not have an impact on housing, but ages did</a:t>
            </a:r>
          </a:p>
        </p:txBody>
      </p:sp>
      <p:sp>
        <p:nvSpPr>
          <p:cNvPr id="8" name="Content Placeholder 2">
            <a:extLst>
              <a:ext uri="{FF2B5EF4-FFF2-40B4-BE49-F238E27FC236}">
                <a16:creationId xmlns:a16="http://schemas.microsoft.com/office/drawing/2014/main" id="{C2B9387A-8B24-6143-9B3F-3E2EBAD1197B}"/>
              </a:ext>
            </a:extLst>
          </p:cNvPr>
          <p:cNvSpPr txBox="1">
            <a:spLocks/>
          </p:cNvSpPr>
          <p:nvPr/>
        </p:nvSpPr>
        <p:spPr>
          <a:xfrm>
            <a:off x="4850798" y="3236616"/>
            <a:ext cx="3473302" cy="646331"/>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Severe weather events did not directly impact housing prices</a:t>
            </a:r>
          </a:p>
        </p:txBody>
      </p:sp>
      <p:pic>
        <p:nvPicPr>
          <p:cNvPr id="9" name="Content Placeholder 7">
            <a:extLst>
              <a:ext uri="{FF2B5EF4-FFF2-40B4-BE49-F238E27FC236}">
                <a16:creationId xmlns:a16="http://schemas.microsoft.com/office/drawing/2014/main" id="{80CB050E-9C59-2546-8355-15B3CE224B6A}"/>
              </a:ext>
            </a:extLst>
          </p:cNvPr>
          <p:cNvPicPr>
            <a:picLocks noChangeAspect="1"/>
          </p:cNvPicPr>
          <p:nvPr/>
        </p:nvPicPr>
        <p:blipFill>
          <a:blip r:embed="rId5"/>
          <a:stretch>
            <a:fillRect/>
          </a:stretch>
        </p:blipFill>
        <p:spPr>
          <a:xfrm>
            <a:off x="444152" y="1161177"/>
            <a:ext cx="2667000" cy="2126140"/>
          </a:xfrm>
          <a:prstGeom prst="rect">
            <a:avLst/>
          </a:prstGeom>
        </p:spPr>
      </p:pic>
      <p:pic>
        <p:nvPicPr>
          <p:cNvPr id="11" name="Picture 10">
            <a:extLst>
              <a:ext uri="{FF2B5EF4-FFF2-40B4-BE49-F238E27FC236}">
                <a16:creationId xmlns:a16="http://schemas.microsoft.com/office/drawing/2014/main" id="{4AB30FAB-4DF4-994F-851C-A32EB4675867}"/>
              </a:ext>
            </a:extLst>
          </p:cNvPr>
          <p:cNvPicPr>
            <a:picLocks noChangeAspect="1"/>
          </p:cNvPicPr>
          <p:nvPr/>
        </p:nvPicPr>
        <p:blipFill>
          <a:blip r:embed="rId6"/>
          <a:stretch>
            <a:fillRect/>
          </a:stretch>
        </p:blipFill>
        <p:spPr>
          <a:xfrm>
            <a:off x="4390001" y="3982412"/>
            <a:ext cx="2087000" cy="2087000"/>
          </a:xfrm>
          <a:prstGeom prst="rect">
            <a:avLst/>
          </a:prstGeom>
        </p:spPr>
      </p:pic>
      <p:pic>
        <p:nvPicPr>
          <p:cNvPr id="12" name="Picture 11">
            <a:extLst>
              <a:ext uri="{FF2B5EF4-FFF2-40B4-BE49-F238E27FC236}">
                <a16:creationId xmlns:a16="http://schemas.microsoft.com/office/drawing/2014/main" id="{84AB645A-49DE-F441-9F2A-EB252EC20F36}"/>
              </a:ext>
            </a:extLst>
          </p:cNvPr>
          <p:cNvPicPr>
            <a:picLocks noChangeAspect="1"/>
          </p:cNvPicPr>
          <p:nvPr/>
        </p:nvPicPr>
        <p:blipFill rotWithShape="1">
          <a:blip r:embed="rId7">
            <a:extLst>
              <a:ext uri="{28A0092B-C50C-407E-A947-70E740481C1C}">
                <a14:useLocalDpi xmlns:a14="http://schemas.microsoft.com/office/drawing/2010/main" val="0"/>
              </a:ext>
            </a:extLst>
          </a:blip>
          <a:srcRect l="30000" t="27777" r="9167" b="12964"/>
          <a:stretch/>
        </p:blipFill>
        <p:spPr>
          <a:xfrm>
            <a:off x="4800600" y="1367300"/>
            <a:ext cx="3523500" cy="1930685"/>
          </a:xfrm>
          <a:prstGeom prst="rect">
            <a:avLst/>
          </a:prstGeom>
        </p:spPr>
      </p:pic>
    </p:spTree>
    <p:extLst>
      <p:ext uri="{BB962C8B-B14F-4D97-AF65-F5344CB8AC3E}">
        <p14:creationId xmlns:p14="http://schemas.microsoft.com/office/powerpoint/2010/main" val="954836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416-9ED6-0B4D-8BA4-8D2E5432FA99}"/>
              </a:ext>
            </a:extLst>
          </p:cNvPr>
          <p:cNvSpPr>
            <a:spLocks noGrp="1"/>
          </p:cNvSpPr>
          <p:nvPr>
            <p:ph type="title"/>
          </p:nvPr>
        </p:nvSpPr>
        <p:spPr>
          <a:xfrm>
            <a:off x="76200" y="86380"/>
            <a:ext cx="8915400" cy="954107"/>
          </a:xfrm>
        </p:spPr>
        <p:txBody>
          <a:bodyPr/>
          <a:lstStyle/>
          <a:p>
            <a:r>
              <a:rPr lang="en-US" dirty="0"/>
              <a:t>Our approach was to utilize datasets from different sources to determine what factors impact housing prices</a:t>
            </a:r>
          </a:p>
        </p:txBody>
      </p:sp>
      <p:sp>
        <p:nvSpPr>
          <p:cNvPr id="4" name="Content Placeholder 2">
            <a:extLst>
              <a:ext uri="{FF2B5EF4-FFF2-40B4-BE49-F238E27FC236}">
                <a16:creationId xmlns:a16="http://schemas.microsoft.com/office/drawing/2014/main" id="{4C611D69-FB11-7848-A591-10ABBBEDC56A}"/>
              </a:ext>
            </a:extLst>
          </p:cNvPr>
          <p:cNvSpPr txBox="1">
            <a:spLocks/>
          </p:cNvSpPr>
          <p:nvPr/>
        </p:nvSpPr>
        <p:spPr>
          <a:xfrm>
            <a:off x="807709" y="3147683"/>
            <a:ext cx="2258704"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Rent or Buy?</a:t>
            </a:r>
          </a:p>
        </p:txBody>
      </p:sp>
      <p:sp>
        <p:nvSpPr>
          <p:cNvPr id="6" name="Content Placeholder 2">
            <a:extLst>
              <a:ext uri="{FF2B5EF4-FFF2-40B4-BE49-F238E27FC236}">
                <a16:creationId xmlns:a16="http://schemas.microsoft.com/office/drawing/2014/main" id="{72492813-517B-6D4D-B7AD-E67A298A79A5}"/>
              </a:ext>
            </a:extLst>
          </p:cNvPr>
          <p:cNvSpPr txBox="1">
            <a:spLocks/>
          </p:cNvSpPr>
          <p:nvPr/>
        </p:nvSpPr>
        <p:spPr>
          <a:xfrm>
            <a:off x="5299155" y="6161538"/>
            <a:ext cx="2209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House Layout</a:t>
            </a:r>
          </a:p>
        </p:txBody>
      </p:sp>
      <p:sp>
        <p:nvSpPr>
          <p:cNvPr id="11" name="TextBox 10">
            <a:extLst>
              <a:ext uri="{FF2B5EF4-FFF2-40B4-BE49-F238E27FC236}">
                <a16:creationId xmlns:a16="http://schemas.microsoft.com/office/drawing/2014/main" id="{999CFEE6-EBDB-CB43-8FC6-F7A56DC09865}"/>
              </a:ext>
            </a:extLst>
          </p:cNvPr>
          <p:cNvSpPr txBox="1"/>
          <p:nvPr/>
        </p:nvSpPr>
        <p:spPr>
          <a:xfrm>
            <a:off x="4743320" y="2102914"/>
            <a:ext cx="3321470" cy="646331"/>
          </a:xfrm>
          <a:prstGeom prst="rect">
            <a:avLst/>
          </a:prstGeom>
          <a:solidFill>
            <a:schemeClr val="bg1">
              <a:lumMod val="75000"/>
            </a:schemeClr>
          </a:solidFill>
        </p:spPr>
        <p:txBody>
          <a:bodyPr wrap="square" rtlCol="0">
            <a:spAutoFit/>
          </a:bodyPr>
          <a:lstStyle/>
          <a:p>
            <a:r>
              <a:rPr lang="en-US" i="1" dirty="0"/>
              <a:t>How do location demographics impact housing prices?</a:t>
            </a:r>
            <a:endParaRPr lang="en-US" b="1" i="1" dirty="0"/>
          </a:p>
        </p:txBody>
      </p:sp>
      <p:sp>
        <p:nvSpPr>
          <p:cNvPr id="12" name="TextBox 11">
            <a:extLst>
              <a:ext uri="{FF2B5EF4-FFF2-40B4-BE49-F238E27FC236}">
                <a16:creationId xmlns:a16="http://schemas.microsoft.com/office/drawing/2014/main" id="{BEBE7EBA-CFC2-354A-9918-38CA0FC64CBA}"/>
              </a:ext>
            </a:extLst>
          </p:cNvPr>
          <p:cNvSpPr txBox="1"/>
          <p:nvPr/>
        </p:nvSpPr>
        <p:spPr>
          <a:xfrm>
            <a:off x="495195" y="4955821"/>
            <a:ext cx="3560515" cy="646331"/>
          </a:xfrm>
          <a:prstGeom prst="rect">
            <a:avLst/>
          </a:prstGeom>
          <a:solidFill>
            <a:schemeClr val="bg1">
              <a:lumMod val="75000"/>
            </a:schemeClr>
          </a:solidFill>
        </p:spPr>
        <p:txBody>
          <a:bodyPr wrap="square" rtlCol="0">
            <a:spAutoFit/>
          </a:bodyPr>
          <a:lstStyle/>
          <a:p>
            <a:r>
              <a:rPr lang="en-US" i="1" dirty="0"/>
              <a:t>What is the impact of severe weather events on housing prices? </a:t>
            </a:r>
            <a:endParaRPr lang="en-US" b="1" i="1" dirty="0"/>
          </a:p>
        </p:txBody>
      </p:sp>
      <p:sp>
        <p:nvSpPr>
          <p:cNvPr id="14" name="TextBox 13">
            <a:extLst>
              <a:ext uri="{FF2B5EF4-FFF2-40B4-BE49-F238E27FC236}">
                <a16:creationId xmlns:a16="http://schemas.microsoft.com/office/drawing/2014/main" id="{7EBB6C5F-F029-4B4F-9762-E1F717D9F67A}"/>
              </a:ext>
            </a:extLst>
          </p:cNvPr>
          <p:cNvSpPr txBox="1"/>
          <p:nvPr/>
        </p:nvSpPr>
        <p:spPr>
          <a:xfrm>
            <a:off x="480205" y="2102914"/>
            <a:ext cx="3429000" cy="646331"/>
          </a:xfrm>
          <a:prstGeom prst="rect">
            <a:avLst/>
          </a:prstGeom>
          <a:solidFill>
            <a:schemeClr val="bg1">
              <a:lumMod val="75000"/>
            </a:schemeClr>
          </a:solidFill>
        </p:spPr>
        <p:txBody>
          <a:bodyPr wrap="square" rtlCol="0">
            <a:spAutoFit/>
          </a:bodyPr>
          <a:lstStyle/>
          <a:p>
            <a:r>
              <a:rPr lang="en-US" i="1" dirty="0"/>
              <a:t>Does it make more financial sense to rent or buy in a given city?</a:t>
            </a:r>
            <a:endParaRPr lang="en-US" b="1" i="1" dirty="0"/>
          </a:p>
        </p:txBody>
      </p:sp>
      <p:sp>
        <p:nvSpPr>
          <p:cNvPr id="15" name="TextBox 14">
            <a:extLst>
              <a:ext uri="{FF2B5EF4-FFF2-40B4-BE49-F238E27FC236}">
                <a16:creationId xmlns:a16="http://schemas.microsoft.com/office/drawing/2014/main" id="{05F20887-200D-EA4B-8403-AA4493B64EEF}"/>
              </a:ext>
            </a:extLst>
          </p:cNvPr>
          <p:cNvSpPr txBox="1"/>
          <p:nvPr/>
        </p:nvSpPr>
        <p:spPr>
          <a:xfrm>
            <a:off x="5109367" y="4955820"/>
            <a:ext cx="2589376" cy="646331"/>
          </a:xfrm>
          <a:prstGeom prst="rect">
            <a:avLst/>
          </a:prstGeom>
          <a:solidFill>
            <a:schemeClr val="bg1">
              <a:lumMod val="75000"/>
            </a:schemeClr>
          </a:solidFill>
        </p:spPr>
        <p:txBody>
          <a:bodyPr wrap="square" rtlCol="0">
            <a:spAutoFit/>
          </a:bodyPr>
          <a:lstStyle/>
          <a:p>
            <a:r>
              <a:rPr lang="en-US" i="1" dirty="0"/>
              <a:t>How does the layout of a house impact the price?</a:t>
            </a:r>
            <a:endParaRPr lang="en-US" b="1" i="1" dirty="0"/>
          </a:p>
        </p:txBody>
      </p:sp>
      <p:sp>
        <p:nvSpPr>
          <p:cNvPr id="13" name="Content Placeholder 2">
            <a:extLst>
              <a:ext uri="{FF2B5EF4-FFF2-40B4-BE49-F238E27FC236}">
                <a16:creationId xmlns:a16="http://schemas.microsoft.com/office/drawing/2014/main" id="{497467C2-36CD-CE4F-9CD8-6916F6A16AC0}"/>
              </a:ext>
            </a:extLst>
          </p:cNvPr>
          <p:cNvSpPr txBox="1">
            <a:spLocks/>
          </p:cNvSpPr>
          <p:nvPr/>
        </p:nvSpPr>
        <p:spPr>
          <a:xfrm>
            <a:off x="614718" y="6178212"/>
            <a:ext cx="3321470" cy="428318"/>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Severe Weather Events</a:t>
            </a:r>
            <a:endParaRPr lang="en-US" dirty="0"/>
          </a:p>
        </p:txBody>
      </p:sp>
      <p:sp>
        <p:nvSpPr>
          <p:cNvPr id="16" name="Content Placeholder 2">
            <a:extLst>
              <a:ext uri="{FF2B5EF4-FFF2-40B4-BE49-F238E27FC236}">
                <a16:creationId xmlns:a16="http://schemas.microsoft.com/office/drawing/2014/main" id="{9D69DA8C-1539-3D40-AFA6-A87D5FF144D4}"/>
              </a:ext>
            </a:extLst>
          </p:cNvPr>
          <p:cNvSpPr txBox="1">
            <a:spLocks/>
          </p:cNvSpPr>
          <p:nvPr/>
        </p:nvSpPr>
        <p:spPr>
          <a:xfrm>
            <a:off x="5278278" y="3147682"/>
            <a:ext cx="2514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Demographics</a:t>
            </a:r>
          </a:p>
        </p:txBody>
      </p:sp>
    </p:spTree>
    <p:extLst>
      <p:ext uri="{BB962C8B-B14F-4D97-AF65-F5344CB8AC3E}">
        <p14:creationId xmlns:p14="http://schemas.microsoft.com/office/powerpoint/2010/main" val="705142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5BB5E6-02DB-E449-90F5-B885B8A810BF}"/>
              </a:ext>
            </a:extLst>
          </p:cNvPr>
          <p:cNvSpPr txBox="1">
            <a:spLocks/>
          </p:cNvSpPr>
          <p:nvPr/>
        </p:nvSpPr>
        <p:spPr>
          <a:xfrm>
            <a:off x="114300" y="3048000"/>
            <a:ext cx="8915400" cy="523220"/>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pPr algn="ctr"/>
            <a:r>
              <a:rPr lang="en-US" dirty="0"/>
              <a:t>BACK UP SLIDES</a:t>
            </a:r>
          </a:p>
        </p:txBody>
      </p:sp>
    </p:spTree>
    <p:extLst>
      <p:ext uri="{BB962C8B-B14F-4D97-AF65-F5344CB8AC3E}">
        <p14:creationId xmlns:p14="http://schemas.microsoft.com/office/powerpoint/2010/main" val="932747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7790-F92F-6E47-800C-E5D72E8586DB}"/>
              </a:ext>
            </a:extLst>
          </p:cNvPr>
          <p:cNvSpPr>
            <a:spLocks noGrp="1"/>
          </p:cNvSpPr>
          <p:nvPr>
            <p:ph type="title"/>
          </p:nvPr>
        </p:nvSpPr>
        <p:spPr>
          <a:xfrm>
            <a:off x="76200" y="86380"/>
            <a:ext cx="8915400" cy="954107"/>
          </a:xfrm>
        </p:spPr>
        <p:txBody>
          <a:bodyPr/>
          <a:lstStyle/>
          <a:p>
            <a:r>
              <a:rPr lang="en-US" dirty="0"/>
              <a:t>The historical look at $/</a:t>
            </a:r>
            <a:r>
              <a:rPr lang="en-US" dirty="0" err="1"/>
              <a:t>sqft</a:t>
            </a:r>
            <a:r>
              <a:rPr lang="en-US" dirty="0"/>
              <a:t> shows the housing market crash and start of the recession in 2008</a:t>
            </a:r>
          </a:p>
        </p:txBody>
      </p:sp>
      <p:pic>
        <p:nvPicPr>
          <p:cNvPr id="5" name="Content Placeholder 4">
            <a:extLst>
              <a:ext uri="{FF2B5EF4-FFF2-40B4-BE49-F238E27FC236}">
                <a16:creationId xmlns:a16="http://schemas.microsoft.com/office/drawing/2014/main" id="{EF8EE841-6078-DF47-B96F-58D2B0BED5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19" y="1905000"/>
            <a:ext cx="8613161" cy="4038600"/>
          </a:xfrm>
        </p:spPr>
      </p:pic>
    </p:spTree>
    <p:extLst>
      <p:ext uri="{BB962C8B-B14F-4D97-AF65-F5344CB8AC3E}">
        <p14:creationId xmlns:p14="http://schemas.microsoft.com/office/powerpoint/2010/main" val="1191306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220E-9F75-4748-8B44-7D994B2660A4}"/>
              </a:ext>
            </a:extLst>
          </p:cNvPr>
          <p:cNvSpPr>
            <a:spLocks noGrp="1"/>
          </p:cNvSpPr>
          <p:nvPr>
            <p:ph type="title"/>
          </p:nvPr>
        </p:nvSpPr>
        <p:spPr>
          <a:xfrm>
            <a:off x="152400" y="152400"/>
            <a:ext cx="7886700" cy="523220"/>
          </a:xfrm>
        </p:spPr>
        <p:txBody>
          <a:bodyPr/>
          <a:lstStyle/>
          <a:p>
            <a:r>
              <a:rPr lang="en-US" dirty="0"/>
              <a:t>Biases for Rent or Buy</a:t>
            </a:r>
          </a:p>
        </p:txBody>
      </p:sp>
      <p:pic>
        <p:nvPicPr>
          <p:cNvPr id="13" name="Content Placeholder 12">
            <a:extLst>
              <a:ext uri="{FF2B5EF4-FFF2-40B4-BE49-F238E27FC236}">
                <a16:creationId xmlns:a16="http://schemas.microsoft.com/office/drawing/2014/main" id="{8AAC6639-D01C-C843-AB3F-18D1884B495A}"/>
              </a:ext>
            </a:extLst>
          </p:cNvPr>
          <p:cNvPicPr>
            <a:picLocks noGrp="1" noChangeAspect="1"/>
          </p:cNvPicPr>
          <p:nvPr>
            <p:ph sz="half" idx="2"/>
          </p:nvPr>
        </p:nvPicPr>
        <p:blipFill>
          <a:blip r:embed="rId3"/>
          <a:stretch>
            <a:fillRect/>
          </a:stretch>
        </p:blipFill>
        <p:spPr>
          <a:xfrm>
            <a:off x="312646" y="2454445"/>
            <a:ext cx="4193117" cy="2255388"/>
          </a:xfrm>
        </p:spPr>
      </p:pic>
      <p:sp>
        <p:nvSpPr>
          <p:cNvPr id="14" name="TextBox 13">
            <a:extLst>
              <a:ext uri="{FF2B5EF4-FFF2-40B4-BE49-F238E27FC236}">
                <a16:creationId xmlns:a16="http://schemas.microsoft.com/office/drawing/2014/main" id="{4EFA0835-9CB6-154F-9C43-C18F730E3223}"/>
              </a:ext>
            </a:extLst>
          </p:cNvPr>
          <p:cNvSpPr txBox="1"/>
          <p:nvPr/>
        </p:nvSpPr>
        <p:spPr>
          <a:xfrm>
            <a:off x="4780430" y="1940131"/>
            <a:ext cx="3590363" cy="3000821"/>
          </a:xfrm>
          <a:prstGeom prst="rect">
            <a:avLst/>
          </a:prstGeom>
          <a:noFill/>
        </p:spPr>
        <p:txBody>
          <a:bodyPr wrap="square" rtlCol="0">
            <a:spAutoFit/>
          </a:bodyPr>
          <a:lstStyle/>
          <a:p>
            <a:r>
              <a:rPr lang="en-US" sz="1350" b="1" dirty="0"/>
              <a:t>What is a Rent Zestimate?</a:t>
            </a:r>
            <a:endParaRPr lang="en-US" sz="1350" dirty="0"/>
          </a:p>
          <a:p>
            <a:r>
              <a:rPr lang="en-US" sz="1350" dirty="0"/>
              <a:t>A Rent Zestimate (pronounced ZEST-</a:t>
            </a:r>
            <a:r>
              <a:rPr lang="en-US" sz="1350" dirty="0" err="1"/>
              <a:t>ti</a:t>
            </a:r>
            <a:r>
              <a:rPr lang="en-US" sz="1350" dirty="0"/>
              <a:t>-met, rhymes with estimate) is Zillow’s estimated monthly rent price, computed using a proprietary formula. It is a starting point in determining the monthly rental price for a specific property. The Rent Zestimate is pulled from public property data and similar local properties listed for rent; there may be special features, location, and market conditions our algorithms have not taken into account. Variations in rental price can also occur because of negotiating factors, special incentives, and length of lease.</a:t>
            </a:r>
          </a:p>
        </p:txBody>
      </p:sp>
    </p:spTree>
    <p:extLst>
      <p:ext uri="{BB962C8B-B14F-4D97-AF65-F5344CB8AC3E}">
        <p14:creationId xmlns:p14="http://schemas.microsoft.com/office/powerpoint/2010/main" val="2045538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416-9ED6-0B4D-8BA4-8D2E5432FA99}"/>
              </a:ext>
            </a:extLst>
          </p:cNvPr>
          <p:cNvSpPr>
            <a:spLocks noGrp="1"/>
          </p:cNvSpPr>
          <p:nvPr>
            <p:ph type="title"/>
          </p:nvPr>
        </p:nvSpPr>
        <p:spPr>
          <a:xfrm>
            <a:off x="76200" y="86380"/>
            <a:ext cx="8915400" cy="954107"/>
          </a:xfrm>
        </p:spPr>
        <p:txBody>
          <a:bodyPr/>
          <a:lstStyle/>
          <a:p>
            <a:r>
              <a:rPr lang="en-US" dirty="0"/>
              <a:t>Our approach was to utilize datasets from different sources to determine what factors impact housing prices</a:t>
            </a:r>
          </a:p>
        </p:txBody>
      </p:sp>
      <p:pic>
        <p:nvPicPr>
          <p:cNvPr id="8" name="Picture 7">
            <a:extLst>
              <a:ext uri="{FF2B5EF4-FFF2-40B4-BE49-F238E27FC236}">
                <a16:creationId xmlns:a16="http://schemas.microsoft.com/office/drawing/2014/main" id="{981EA7A7-1816-A446-BE49-F02EDAEBF3EC}"/>
              </a:ext>
            </a:extLst>
          </p:cNvPr>
          <p:cNvPicPr>
            <a:picLocks noChangeAspect="1"/>
          </p:cNvPicPr>
          <p:nvPr/>
        </p:nvPicPr>
        <p:blipFill>
          <a:blip r:embed="rId2"/>
          <a:stretch>
            <a:fillRect/>
          </a:stretch>
        </p:blipFill>
        <p:spPr>
          <a:xfrm>
            <a:off x="4724400" y="1354637"/>
            <a:ext cx="2540000" cy="2540000"/>
          </a:xfrm>
          <a:prstGeom prst="rect">
            <a:avLst/>
          </a:prstGeom>
          <a:ln>
            <a:solidFill>
              <a:schemeClr val="tx1"/>
            </a:solidFill>
          </a:ln>
        </p:spPr>
      </p:pic>
      <p:pic>
        <p:nvPicPr>
          <p:cNvPr id="11" name="Picture 10">
            <a:extLst>
              <a:ext uri="{FF2B5EF4-FFF2-40B4-BE49-F238E27FC236}">
                <a16:creationId xmlns:a16="http://schemas.microsoft.com/office/drawing/2014/main" id="{D252C7F0-23D0-FA41-8744-A9BEE62C6F86}"/>
              </a:ext>
            </a:extLst>
          </p:cNvPr>
          <p:cNvPicPr>
            <a:picLocks noChangeAspect="1"/>
          </p:cNvPicPr>
          <p:nvPr/>
        </p:nvPicPr>
        <p:blipFill>
          <a:blip r:embed="rId3"/>
          <a:stretch>
            <a:fillRect/>
          </a:stretch>
        </p:blipFill>
        <p:spPr>
          <a:xfrm>
            <a:off x="1712793" y="4693135"/>
            <a:ext cx="4571999" cy="1620455"/>
          </a:xfrm>
          <a:prstGeom prst="rect">
            <a:avLst/>
          </a:prstGeom>
        </p:spPr>
      </p:pic>
      <p:pic>
        <p:nvPicPr>
          <p:cNvPr id="12" name="Picture 11">
            <a:extLst>
              <a:ext uri="{FF2B5EF4-FFF2-40B4-BE49-F238E27FC236}">
                <a16:creationId xmlns:a16="http://schemas.microsoft.com/office/drawing/2014/main" id="{E6074D47-9CE3-5042-8654-43BC89382BFE}"/>
              </a:ext>
            </a:extLst>
          </p:cNvPr>
          <p:cNvPicPr>
            <a:picLocks noChangeAspect="1"/>
          </p:cNvPicPr>
          <p:nvPr/>
        </p:nvPicPr>
        <p:blipFill>
          <a:blip r:embed="rId4"/>
          <a:stretch>
            <a:fillRect/>
          </a:stretch>
        </p:blipFill>
        <p:spPr>
          <a:xfrm>
            <a:off x="990600" y="1354637"/>
            <a:ext cx="2540000" cy="2540000"/>
          </a:xfrm>
          <a:prstGeom prst="rect">
            <a:avLst/>
          </a:prstGeom>
          <a:ln w="12700">
            <a:solidFill>
              <a:schemeClr val="tx1"/>
            </a:solidFill>
          </a:ln>
        </p:spPr>
      </p:pic>
      <p:sp>
        <p:nvSpPr>
          <p:cNvPr id="13" name="Content Placeholder 2">
            <a:extLst>
              <a:ext uri="{FF2B5EF4-FFF2-40B4-BE49-F238E27FC236}">
                <a16:creationId xmlns:a16="http://schemas.microsoft.com/office/drawing/2014/main" id="{6F3471FF-E93B-9E46-B24F-23539E7990C3}"/>
              </a:ext>
            </a:extLst>
          </p:cNvPr>
          <p:cNvSpPr txBox="1">
            <a:spLocks/>
          </p:cNvSpPr>
          <p:nvPr/>
        </p:nvSpPr>
        <p:spPr>
          <a:xfrm>
            <a:off x="645993" y="3977954"/>
            <a:ext cx="3352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House Prices, Amenities </a:t>
            </a:r>
          </a:p>
        </p:txBody>
      </p:sp>
      <p:sp>
        <p:nvSpPr>
          <p:cNvPr id="14" name="Content Placeholder 2">
            <a:extLst>
              <a:ext uri="{FF2B5EF4-FFF2-40B4-BE49-F238E27FC236}">
                <a16:creationId xmlns:a16="http://schemas.microsoft.com/office/drawing/2014/main" id="{6EAEA02B-3046-3341-9F05-1F10E0B33F86}"/>
              </a:ext>
            </a:extLst>
          </p:cNvPr>
          <p:cNvSpPr txBox="1">
            <a:spLocks/>
          </p:cNvSpPr>
          <p:nvPr/>
        </p:nvSpPr>
        <p:spPr>
          <a:xfrm>
            <a:off x="4476469" y="3977953"/>
            <a:ext cx="3352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Demographic, City Info</a:t>
            </a:r>
          </a:p>
        </p:txBody>
      </p:sp>
      <p:sp>
        <p:nvSpPr>
          <p:cNvPr id="15" name="Content Placeholder 2">
            <a:extLst>
              <a:ext uri="{FF2B5EF4-FFF2-40B4-BE49-F238E27FC236}">
                <a16:creationId xmlns:a16="http://schemas.microsoft.com/office/drawing/2014/main" id="{6DBE2E6D-1820-3A45-B3E6-302D5BA91BCA}"/>
              </a:ext>
            </a:extLst>
          </p:cNvPr>
          <p:cNvSpPr txBox="1">
            <a:spLocks/>
          </p:cNvSpPr>
          <p:nvPr/>
        </p:nvSpPr>
        <p:spPr>
          <a:xfrm>
            <a:off x="2857500" y="6267492"/>
            <a:ext cx="3352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Severe Weather Events</a:t>
            </a:r>
          </a:p>
        </p:txBody>
      </p:sp>
    </p:spTree>
    <p:extLst>
      <p:ext uri="{BB962C8B-B14F-4D97-AF65-F5344CB8AC3E}">
        <p14:creationId xmlns:p14="http://schemas.microsoft.com/office/powerpoint/2010/main" val="220629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DDF67-63F9-BC4B-BF2C-461679DF632B}"/>
              </a:ext>
            </a:extLst>
          </p:cNvPr>
          <p:cNvSpPr>
            <a:spLocks noGrp="1"/>
          </p:cNvSpPr>
          <p:nvPr>
            <p:ph type="title"/>
          </p:nvPr>
        </p:nvSpPr>
        <p:spPr>
          <a:xfrm>
            <a:off x="76200" y="86380"/>
            <a:ext cx="8915400" cy="954107"/>
          </a:xfrm>
        </p:spPr>
        <p:txBody>
          <a:bodyPr/>
          <a:lstStyle/>
          <a:p>
            <a:r>
              <a:rPr lang="en-US" dirty="0"/>
              <a:t>While cleaning our data, we decided to select 10 target cities to analyze housing prices to answer our questions</a:t>
            </a:r>
          </a:p>
        </p:txBody>
      </p:sp>
      <p:pic>
        <p:nvPicPr>
          <p:cNvPr id="4" name="Picture 3">
            <a:extLst>
              <a:ext uri="{FF2B5EF4-FFF2-40B4-BE49-F238E27FC236}">
                <a16:creationId xmlns:a16="http://schemas.microsoft.com/office/drawing/2014/main" id="{7F6E6BEF-7E8F-C34E-BBC5-9CB4C496BF31}"/>
              </a:ext>
            </a:extLst>
          </p:cNvPr>
          <p:cNvPicPr>
            <a:picLocks noChangeAspect="1"/>
          </p:cNvPicPr>
          <p:nvPr/>
        </p:nvPicPr>
        <p:blipFill>
          <a:blip r:embed="rId3"/>
          <a:stretch>
            <a:fillRect/>
          </a:stretch>
        </p:blipFill>
        <p:spPr>
          <a:xfrm>
            <a:off x="152400" y="1512123"/>
            <a:ext cx="8839200" cy="4419600"/>
          </a:xfrm>
          <a:prstGeom prst="rect">
            <a:avLst/>
          </a:prstGeom>
        </p:spPr>
      </p:pic>
      <p:sp>
        <p:nvSpPr>
          <p:cNvPr id="5" name="Content Placeholder 2">
            <a:extLst>
              <a:ext uri="{FF2B5EF4-FFF2-40B4-BE49-F238E27FC236}">
                <a16:creationId xmlns:a16="http://schemas.microsoft.com/office/drawing/2014/main" id="{AA112BC6-C18D-254B-8005-ADC662EBFF39}"/>
              </a:ext>
            </a:extLst>
          </p:cNvPr>
          <p:cNvSpPr txBox="1">
            <a:spLocks/>
          </p:cNvSpPr>
          <p:nvPr/>
        </p:nvSpPr>
        <p:spPr>
          <a:xfrm>
            <a:off x="7086600" y="3112323"/>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New York</a:t>
            </a:r>
          </a:p>
        </p:txBody>
      </p:sp>
      <p:sp>
        <p:nvSpPr>
          <p:cNvPr id="6" name="Content Placeholder 2">
            <a:extLst>
              <a:ext uri="{FF2B5EF4-FFF2-40B4-BE49-F238E27FC236}">
                <a16:creationId xmlns:a16="http://schemas.microsoft.com/office/drawing/2014/main" id="{AE423C11-9B48-874F-AE30-EB54C8053C61}"/>
              </a:ext>
            </a:extLst>
          </p:cNvPr>
          <p:cNvSpPr txBox="1">
            <a:spLocks/>
          </p:cNvSpPr>
          <p:nvPr/>
        </p:nvSpPr>
        <p:spPr>
          <a:xfrm>
            <a:off x="1662183" y="3943956"/>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LA</a:t>
            </a:r>
          </a:p>
        </p:txBody>
      </p:sp>
      <p:sp>
        <p:nvSpPr>
          <p:cNvPr id="7" name="Content Placeholder 2">
            <a:extLst>
              <a:ext uri="{FF2B5EF4-FFF2-40B4-BE49-F238E27FC236}">
                <a16:creationId xmlns:a16="http://schemas.microsoft.com/office/drawing/2014/main" id="{2F2C79C6-F5DF-4545-929F-08D6738EE305}"/>
              </a:ext>
            </a:extLst>
          </p:cNvPr>
          <p:cNvSpPr txBox="1">
            <a:spLocks/>
          </p:cNvSpPr>
          <p:nvPr/>
        </p:nvSpPr>
        <p:spPr>
          <a:xfrm>
            <a:off x="6400800" y="4864923"/>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Miami</a:t>
            </a:r>
          </a:p>
        </p:txBody>
      </p:sp>
      <p:sp>
        <p:nvSpPr>
          <p:cNvPr id="8" name="Content Placeholder 2">
            <a:extLst>
              <a:ext uri="{FF2B5EF4-FFF2-40B4-BE49-F238E27FC236}">
                <a16:creationId xmlns:a16="http://schemas.microsoft.com/office/drawing/2014/main" id="{D29DCBF9-EFD5-D54D-A6D8-9EDF199B7B7B}"/>
              </a:ext>
            </a:extLst>
          </p:cNvPr>
          <p:cNvSpPr txBox="1">
            <a:spLocks/>
          </p:cNvSpPr>
          <p:nvPr/>
        </p:nvSpPr>
        <p:spPr>
          <a:xfrm>
            <a:off x="3349388" y="4597793"/>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Dallas</a:t>
            </a:r>
          </a:p>
        </p:txBody>
      </p:sp>
      <p:sp>
        <p:nvSpPr>
          <p:cNvPr id="9" name="Content Placeholder 2">
            <a:extLst>
              <a:ext uri="{FF2B5EF4-FFF2-40B4-BE49-F238E27FC236}">
                <a16:creationId xmlns:a16="http://schemas.microsoft.com/office/drawing/2014/main" id="{D0378017-846B-4B4D-A632-F5D00D7A4C1D}"/>
              </a:ext>
            </a:extLst>
          </p:cNvPr>
          <p:cNvSpPr txBox="1">
            <a:spLocks/>
          </p:cNvSpPr>
          <p:nvPr/>
        </p:nvSpPr>
        <p:spPr>
          <a:xfrm>
            <a:off x="1143000" y="1512123"/>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Seattle</a:t>
            </a:r>
          </a:p>
        </p:txBody>
      </p:sp>
      <p:sp>
        <p:nvSpPr>
          <p:cNvPr id="10" name="Content Placeholder 2">
            <a:extLst>
              <a:ext uri="{FF2B5EF4-FFF2-40B4-BE49-F238E27FC236}">
                <a16:creationId xmlns:a16="http://schemas.microsoft.com/office/drawing/2014/main" id="{70CC4D59-289D-CA48-ADE4-A657B34D854B}"/>
              </a:ext>
            </a:extLst>
          </p:cNvPr>
          <p:cNvSpPr txBox="1">
            <a:spLocks/>
          </p:cNvSpPr>
          <p:nvPr/>
        </p:nvSpPr>
        <p:spPr>
          <a:xfrm>
            <a:off x="5974018" y="2351863"/>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Cleveland</a:t>
            </a:r>
          </a:p>
        </p:txBody>
      </p:sp>
      <p:sp>
        <p:nvSpPr>
          <p:cNvPr id="11" name="Content Placeholder 2">
            <a:extLst>
              <a:ext uri="{FF2B5EF4-FFF2-40B4-BE49-F238E27FC236}">
                <a16:creationId xmlns:a16="http://schemas.microsoft.com/office/drawing/2014/main" id="{9BF2B975-F13F-3E4D-A4E3-3F0CE23A98E8}"/>
              </a:ext>
            </a:extLst>
          </p:cNvPr>
          <p:cNvSpPr txBox="1">
            <a:spLocks/>
          </p:cNvSpPr>
          <p:nvPr/>
        </p:nvSpPr>
        <p:spPr>
          <a:xfrm>
            <a:off x="5111651" y="2003164"/>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Chicago</a:t>
            </a:r>
          </a:p>
        </p:txBody>
      </p:sp>
      <p:sp>
        <p:nvSpPr>
          <p:cNvPr id="12" name="Content Placeholder 2">
            <a:extLst>
              <a:ext uri="{FF2B5EF4-FFF2-40B4-BE49-F238E27FC236}">
                <a16:creationId xmlns:a16="http://schemas.microsoft.com/office/drawing/2014/main" id="{1B7C317E-98A1-B04D-9C23-46F3CD13CC6A}"/>
              </a:ext>
            </a:extLst>
          </p:cNvPr>
          <p:cNvSpPr txBox="1">
            <a:spLocks/>
          </p:cNvSpPr>
          <p:nvPr/>
        </p:nvSpPr>
        <p:spPr>
          <a:xfrm>
            <a:off x="6748248" y="3480620"/>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Philly</a:t>
            </a:r>
          </a:p>
        </p:txBody>
      </p:sp>
      <p:sp>
        <p:nvSpPr>
          <p:cNvPr id="13" name="Content Placeholder 2">
            <a:extLst>
              <a:ext uri="{FF2B5EF4-FFF2-40B4-BE49-F238E27FC236}">
                <a16:creationId xmlns:a16="http://schemas.microsoft.com/office/drawing/2014/main" id="{0F970B98-3595-B34A-B3F1-8D4639A9EE57}"/>
              </a:ext>
            </a:extLst>
          </p:cNvPr>
          <p:cNvSpPr txBox="1">
            <a:spLocks/>
          </p:cNvSpPr>
          <p:nvPr/>
        </p:nvSpPr>
        <p:spPr>
          <a:xfrm>
            <a:off x="2162601" y="4248626"/>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Phoenix</a:t>
            </a:r>
          </a:p>
        </p:txBody>
      </p:sp>
      <p:sp>
        <p:nvSpPr>
          <p:cNvPr id="14" name="Content Placeholder 2">
            <a:extLst>
              <a:ext uri="{FF2B5EF4-FFF2-40B4-BE49-F238E27FC236}">
                <a16:creationId xmlns:a16="http://schemas.microsoft.com/office/drawing/2014/main" id="{092F5A7D-6876-9F48-9471-0E5C2B8860DE}"/>
              </a:ext>
            </a:extLst>
          </p:cNvPr>
          <p:cNvSpPr txBox="1">
            <a:spLocks/>
          </p:cNvSpPr>
          <p:nvPr/>
        </p:nvSpPr>
        <p:spPr>
          <a:xfrm>
            <a:off x="6428095" y="4046155"/>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Atlanta</a:t>
            </a:r>
          </a:p>
        </p:txBody>
      </p:sp>
      <p:sp>
        <p:nvSpPr>
          <p:cNvPr id="15" name="Oval 14">
            <a:extLst>
              <a:ext uri="{FF2B5EF4-FFF2-40B4-BE49-F238E27FC236}">
                <a16:creationId xmlns:a16="http://schemas.microsoft.com/office/drawing/2014/main" id="{D97047E7-44EA-6A48-96C7-D9F8CD7A2BC7}"/>
              </a:ext>
            </a:extLst>
          </p:cNvPr>
          <p:cNvSpPr/>
          <p:nvPr/>
        </p:nvSpPr>
        <p:spPr>
          <a:xfrm>
            <a:off x="1752600" y="1973788"/>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4F37992-455E-C541-ACE4-F4D9020F757E}"/>
              </a:ext>
            </a:extLst>
          </p:cNvPr>
          <p:cNvSpPr/>
          <p:nvPr/>
        </p:nvSpPr>
        <p:spPr>
          <a:xfrm>
            <a:off x="2109147" y="3721923"/>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2AD9221-1232-4D4E-836D-FA43F3748B76}"/>
              </a:ext>
            </a:extLst>
          </p:cNvPr>
          <p:cNvSpPr/>
          <p:nvPr/>
        </p:nvSpPr>
        <p:spPr>
          <a:xfrm>
            <a:off x="2715904" y="3804391"/>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828922E-8B9A-4F45-B702-331DB1F9843E}"/>
              </a:ext>
            </a:extLst>
          </p:cNvPr>
          <p:cNvSpPr/>
          <p:nvPr/>
        </p:nvSpPr>
        <p:spPr>
          <a:xfrm>
            <a:off x="4139252" y="4068858"/>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5F5A554-42C1-3B45-8901-A3BD381B5DD0}"/>
              </a:ext>
            </a:extLst>
          </p:cNvPr>
          <p:cNvSpPr/>
          <p:nvPr/>
        </p:nvSpPr>
        <p:spPr>
          <a:xfrm>
            <a:off x="5932226" y="4612381"/>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919269D-84E7-8A48-8FE7-1C61077C4F5B}"/>
              </a:ext>
            </a:extLst>
          </p:cNvPr>
          <p:cNvSpPr/>
          <p:nvPr/>
        </p:nvSpPr>
        <p:spPr>
          <a:xfrm>
            <a:off x="5894695" y="3918372"/>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714E405-9AD6-ED45-B6CE-FEF0F4E31EC0}"/>
              </a:ext>
            </a:extLst>
          </p:cNvPr>
          <p:cNvSpPr/>
          <p:nvPr/>
        </p:nvSpPr>
        <p:spPr>
          <a:xfrm>
            <a:off x="6302989" y="3114555"/>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AB37EDC-2720-E643-9BD2-005D5D7D8174}"/>
              </a:ext>
            </a:extLst>
          </p:cNvPr>
          <p:cNvSpPr/>
          <p:nvPr/>
        </p:nvSpPr>
        <p:spPr>
          <a:xfrm>
            <a:off x="6428095" y="2939330"/>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9AD1E3F-1922-0D46-9020-EC74F7632FBD}"/>
              </a:ext>
            </a:extLst>
          </p:cNvPr>
          <p:cNvSpPr/>
          <p:nvPr/>
        </p:nvSpPr>
        <p:spPr>
          <a:xfrm>
            <a:off x="5141225" y="2767190"/>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BB77180-090C-134E-BD66-A7298CFF3817}"/>
              </a:ext>
            </a:extLst>
          </p:cNvPr>
          <p:cNvSpPr/>
          <p:nvPr/>
        </p:nvSpPr>
        <p:spPr>
          <a:xfrm>
            <a:off x="5730922" y="2856129"/>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5987BFC-B5C7-1747-9B63-10F339F8E4BE}"/>
              </a:ext>
            </a:extLst>
          </p:cNvPr>
          <p:cNvCxnSpPr/>
          <p:nvPr/>
        </p:nvCxnSpPr>
        <p:spPr>
          <a:xfrm flipH="1">
            <a:off x="5562600" y="2351863"/>
            <a:ext cx="112025" cy="41532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555137F-BD5D-7349-B740-B03C21505AE7}"/>
              </a:ext>
            </a:extLst>
          </p:cNvPr>
          <p:cNvSpPr txBox="1">
            <a:spLocks/>
          </p:cNvSpPr>
          <p:nvPr/>
        </p:nvSpPr>
        <p:spPr>
          <a:xfrm>
            <a:off x="76200" y="6035798"/>
            <a:ext cx="92964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Housing Price Snap Shot every 6 months over the last 10 years</a:t>
            </a:r>
          </a:p>
        </p:txBody>
      </p:sp>
    </p:spTree>
    <p:extLst>
      <p:ext uri="{BB962C8B-B14F-4D97-AF65-F5344CB8AC3E}">
        <p14:creationId xmlns:p14="http://schemas.microsoft.com/office/powerpoint/2010/main" val="3475705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Average house price was converted to mortgage payments using a function to compare buying versus renting</a:t>
            </a:r>
          </a:p>
        </p:txBody>
      </p:sp>
      <p:pic>
        <p:nvPicPr>
          <p:cNvPr id="5" name="Content Placeholder 7">
            <a:extLst>
              <a:ext uri="{FF2B5EF4-FFF2-40B4-BE49-F238E27FC236}">
                <a16:creationId xmlns:a16="http://schemas.microsoft.com/office/drawing/2014/main" id="{9E8597A2-1049-8F4C-86CC-6178482E9794}"/>
              </a:ext>
            </a:extLst>
          </p:cNvPr>
          <p:cNvPicPr>
            <a:picLocks noGrp="1" noChangeAspect="1"/>
          </p:cNvPicPr>
          <p:nvPr>
            <p:ph idx="1"/>
          </p:nvPr>
        </p:nvPicPr>
        <p:blipFill>
          <a:blip r:embed="rId3"/>
          <a:stretch>
            <a:fillRect/>
          </a:stretch>
        </p:blipFill>
        <p:spPr>
          <a:xfrm>
            <a:off x="1168352" y="1400041"/>
            <a:ext cx="4051488" cy="1304593"/>
          </a:xfrm>
        </p:spPr>
      </p:pic>
      <p:pic>
        <p:nvPicPr>
          <p:cNvPr id="6" name="Picture 5">
            <a:extLst>
              <a:ext uri="{FF2B5EF4-FFF2-40B4-BE49-F238E27FC236}">
                <a16:creationId xmlns:a16="http://schemas.microsoft.com/office/drawing/2014/main" id="{4A10DAB2-1839-A74E-8F7A-6AA83455B771}"/>
              </a:ext>
            </a:extLst>
          </p:cNvPr>
          <p:cNvPicPr>
            <a:picLocks noChangeAspect="1"/>
          </p:cNvPicPr>
          <p:nvPr/>
        </p:nvPicPr>
        <p:blipFill rotWithShape="1">
          <a:blip r:embed="rId4"/>
          <a:srcRect t="4375" r="12974"/>
          <a:stretch/>
        </p:blipFill>
        <p:spPr>
          <a:xfrm>
            <a:off x="838200" y="3352800"/>
            <a:ext cx="4743039" cy="1274211"/>
          </a:xfrm>
          <a:prstGeom prst="rect">
            <a:avLst/>
          </a:prstGeom>
        </p:spPr>
      </p:pic>
      <p:pic>
        <p:nvPicPr>
          <p:cNvPr id="7" name="Picture 6">
            <a:extLst>
              <a:ext uri="{FF2B5EF4-FFF2-40B4-BE49-F238E27FC236}">
                <a16:creationId xmlns:a16="http://schemas.microsoft.com/office/drawing/2014/main" id="{C959F742-D312-D148-97A0-1F5AA73CAC4B}"/>
              </a:ext>
            </a:extLst>
          </p:cNvPr>
          <p:cNvPicPr>
            <a:picLocks noChangeAspect="1"/>
          </p:cNvPicPr>
          <p:nvPr/>
        </p:nvPicPr>
        <p:blipFill>
          <a:blip r:embed="rId5"/>
          <a:stretch>
            <a:fillRect/>
          </a:stretch>
        </p:blipFill>
        <p:spPr>
          <a:xfrm>
            <a:off x="196968" y="5274120"/>
            <a:ext cx="6086190" cy="1297635"/>
          </a:xfrm>
          <a:prstGeom prst="rect">
            <a:avLst/>
          </a:prstGeom>
        </p:spPr>
      </p:pic>
      <p:sp>
        <p:nvSpPr>
          <p:cNvPr id="8" name="Down Arrow 7">
            <a:extLst>
              <a:ext uri="{FF2B5EF4-FFF2-40B4-BE49-F238E27FC236}">
                <a16:creationId xmlns:a16="http://schemas.microsoft.com/office/drawing/2014/main" id="{67F2760D-B4BD-E642-AE6F-F611B01BC6BF}"/>
              </a:ext>
            </a:extLst>
          </p:cNvPr>
          <p:cNvSpPr/>
          <p:nvPr/>
        </p:nvSpPr>
        <p:spPr>
          <a:xfrm>
            <a:off x="2814539" y="2796117"/>
            <a:ext cx="603315" cy="518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D83FAC9-4C5A-914A-AC96-CAE54E135B68}"/>
              </a:ext>
            </a:extLst>
          </p:cNvPr>
          <p:cNvSpPr/>
          <p:nvPr/>
        </p:nvSpPr>
        <p:spPr>
          <a:xfrm>
            <a:off x="2814539" y="4719908"/>
            <a:ext cx="603315" cy="518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10181F8B-9690-0442-8F30-8CA39B3B5FDF}"/>
              </a:ext>
            </a:extLst>
          </p:cNvPr>
          <p:cNvGraphicFramePr/>
          <p:nvPr>
            <p:extLst>
              <p:ext uri="{D42A27DB-BD31-4B8C-83A1-F6EECF244321}">
                <p14:modId xmlns:p14="http://schemas.microsoft.com/office/powerpoint/2010/main" val="2251505065"/>
              </p:ext>
            </p:extLst>
          </p:nvPr>
        </p:nvGraphicFramePr>
        <p:xfrm>
          <a:off x="6096000" y="1245591"/>
          <a:ext cx="3145589" cy="54886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51058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Mortgage payments versus rental payments show if you should buy or rent in a given city</a:t>
            </a:r>
          </a:p>
        </p:txBody>
      </p:sp>
      <p:pic>
        <p:nvPicPr>
          <p:cNvPr id="11" name="Content Placeholder 21">
            <a:extLst>
              <a:ext uri="{FF2B5EF4-FFF2-40B4-BE49-F238E27FC236}">
                <a16:creationId xmlns:a16="http://schemas.microsoft.com/office/drawing/2014/main" id="{78BAC238-BF23-D74F-9850-1AD2A1866AE8}"/>
              </a:ext>
            </a:extLst>
          </p:cNvPr>
          <p:cNvPicPr>
            <a:picLocks noChangeAspect="1"/>
          </p:cNvPicPr>
          <p:nvPr/>
        </p:nvPicPr>
        <p:blipFill>
          <a:blip r:embed="rId2"/>
          <a:stretch>
            <a:fillRect/>
          </a:stretch>
        </p:blipFill>
        <p:spPr>
          <a:xfrm>
            <a:off x="279401" y="1371600"/>
            <a:ext cx="8585198" cy="4876799"/>
          </a:xfrm>
          <a:prstGeom prst="rect">
            <a:avLst/>
          </a:prstGeom>
        </p:spPr>
      </p:pic>
    </p:spTree>
    <p:extLst>
      <p:ext uri="{BB962C8B-B14F-4D97-AF65-F5344CB8AC3E}">
        <p14:creationId xmlns:p14="http://schemas.microsoft.com/office/powerpoint/2010/main" val="2451378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Mortgage payments versus rental payments show if you should buy or rent in a given city</a:t>
            </a:r>
          </a:p>
        </p:txBody>
      </p:sp>
      <p:pic>
        <p:nvPicPr>
          <p:cNvPr id="4" name="Content Placeholder 4">
            <a:extLst>
              <a:ext uri="{FF2B5EF4-FFF2-40B4-BE49-F238E27FC236}">
                <a16:creationId xmlns:a16="http://schemas.microsoft.com/office/drawing/2014/main" id="{67791237-02F0-E44B-8ACC-4184161D9967}"/>
              </a:ext>
            </a:extLst>
          </p:cNvPr>
          <p:cNvPicPr>
            <a:picLocks noChangeAspect="1"/>
          </p:cNvPicPr>
          <p:nvPr/>
        </p:nvPicPr>
        <p:blipFill>
          <a:blip r:embed="rId2"/>
          <a:stretch>
            <a:fillRect/>
          </a:stretch>
        </p:blipFill>
        <p:spPr>
          <a:xfrm>
            <a:off x="232080" y="1371600"/>
            <a:ext cx="8679839" cy="4930559"/>
          </a:xfrm>
          <a:prstGeom prst="rect">
            <a:avLst/>
          </a:prstGeom>
        </p:spPr>
      </p:pic>
    </p:spTree>
    <p:extLst>
      <p:ext uri="{BB962C8B-B14F-4D97-AF65-F5344CB8AC3E}">
        <p14:creationId xmlns:p14="http://schemas.microsoft.com/office/powerpoint/2010/main" val="2145610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Mortgage payments versus rental payments show if you should buy or rent in a given city</a:t>
            </a:r>
          </a:p>
        </p:txBody>
      </p:sp>
      <p:pic>
        <p:nvPicPr>
          <p:cNvPr id="6" name="Content Placeholder 21">
            <a:extLst>
              <a:ext uri="{FF2B5EF4-FFF2-40B4-BE49-F238E27FC236}">
                <a16:creationId xmlns:a16="http://schemas.microsoft.com/office/drawing/2014/main" id="{1CCFBFA0-C190-CD4F-80A8-DC0FBC6732AB}"/>
              </a:ext>
            </a:extLst>
          </p:cNvPr>
          <p:cNvPicPr>
            <a:picLocks noChangeAspect="1"/>
          </p:cNvPicPr>
          <p:nvPr/>
        </p:nvPicPr>
        <p:blipFill rotWithShape="1">
          <a:blip r:embed="rId3"/>
          <a:srcRect r="13610"/>
          <a:stretch/>
        </p:blipFill>
        <p:spPr>
          <a:xfrm>
            <a:off x="196769" y="1524001"/>
            <a:ext cx="4111551" cy="2703485"/>
          </a:xfrm>
          <a:prstGeom prst="rect">
            <a:avLst/>
          </a:prstGeom>
        </p:spPr>
      </p:pic>
      <p:pic>
        <p:nvPicPr>
          <p:cNvPr id="7" name="Content Placeholder 4">
            <a:extLst>
              <a:ext uri="{FF2B5EF4-FFF2-40B4-BE49-F238E27FC236}">
                <a16:creationId xmlns:a16="http://schemas.microsoft.com/office/drawing/2014/main" id="{81FAFD7F-8D7B-9942-A181-7329D2BA6259}"/>
              </a:ext>
            </a:extLst>
          </p:cNvPr>
          <p:cNvPicPr>
            <a:picLocks noChangeAspect="1"/>
          </p:cNvPicPr>
          <p:nvPr/>
        </p:nvPicPr>
        <p:blipFill>
          <a:blip r:embed="rId4"/>
          <a:stretch>
            <a:fillRect/>
          </a:stretch>
        </p:blipFill>
        <p:spPr>
          <a:xfrm>
            <a:off x="4419600" y="1524000"/>
            <a:ext cx="4572000" cy="2703485"/>
          </a:xfrm>
          <a:prstGeom prst="rect">
            <a:avLst/>
          </a:prstGeom>
        </p:spPr>
      </p:pic>
      <p:sp>
        <p:nvSpPr>
          <p:cNvPr id="8" name="Content Placeholder 2">
            <a:extLst>
              <a:ext uri="{FF2B5EF4-FFF2-40B4-BE49-F238E27FC236}">
                <a16:creationId xmlns:a16="http://schemas.microsoft.com/office/drawing/2014/main" id="{7F58E7AE-C3CB-9543-8A52-66F90EFB0CCF}"/>
              </a:ext>
            </a:extLst>
          </p:cNvPr>
          <p:cNvSpPr>
            <a:spLocks noGrp="1"/>
          </p:cNvSpPr>
          <p:nvPr>
            <p:ph sz="half" idx="1"/>
          </p:nvPr>
        </p:nvSpPr>
        <p:spPr>
          <a:xfrm>
            <a:off x="196769" y="4227485"/>
            <a:ext cx="8686800" cy="2585323"/>
          </a:xfrm>
        </p:spPr>
        <p:txBody>
          <a:bodyPr/>
          <a:lstStyle/>
          <a:p>
            <a:r>
              <a:rPr lang="en-US" sz="1800" dirty="0"/>
              <a:t>Assumptions:</a:t>
            </a:r>
          </a:p>
          <a:p>
            <a:pPr marL="285750" indent="-285750">
              <a:buFont typeface="Arial" panose="020B0604020202020204" pitchFamily="34" charset="0"/>
              <a:buChar char="•"/>
            </a:pPr>
            <a:r>
              <a:rPr lang="en-US" sz="1800" dirty="0"/>
              <a:t>For Sales Price to Monthly Payment conversion, payments are based on 4% interest rate and 30 year term</a:t>
            </a:r>
          </a:p>
          <a:p>
            <a:pPr marL="285750" indent="-285750">
              <a:buFont typeface="Arial" panose="020B0604020202020204" pitchFamily="34" charset="0"/>
              <a:buChar char="•"/>
            </a:pPr>
            <a:r>
              <a:rPr lang="en-US" sz="1800" dirty="0"/>
              <a:t>Monthly payment comparison does not factor down payment, property taxes, home maintenance </a:t>
            </a:r>
          </a:p>
          <a:p>
            <a:pPr marL="285750" indent="-285750">
              <a:buFont typeface="Arial" panose="020B0604020202020204" pitchFamily="34" charset="0"/>
              <a:buChar char="•"/>
            </a:pPr>
            <a:r>
              <a:rPr lang="en-US" sz="1800" dirty="0"/>
              <a:t>Population used does not reflect rural or suburban area  </a:t>
            </a:r>
          </a:p>
          <a:p>
            <a:pPr marL="285750" indent="-285750">
              <a:buFont typeface="Arial" panose="020B0604020202020204" pitchFamily="34" charset="0"/>
              <a:buChar char="•"/>
            </a:pPr>
            <a:r>
              <a:rPr lang="en-US" sz="1800" dirty="0"/>
              <a:t>Used historical average to fill in blank months</a:t>
            </a:r>
          </a:p>
          <a:p>
            <a:pPr marL="285750" indent="-285750">
              <a:buFont typeface="Arial" panose="020B0604020202020204" pitchFamily="34" charset="0"/>
              <a:buChar char="•"/>
            </a:pPr>
            <a:r>
              <a:rPr lang="en-US" sz="1800" dirty="0"/>
              <a:t>Limited Date Range, used from 2016 thru 2019 data only</a:t>
            </a:r>
          </a:p>
        </p:txBody>
      </p:sp>
    </p:spTree>
    <p:extLst>
      <p:ext uri="{BB962C8B-B14F-4D97-AF65-F5344CB8AC3E}">
        <p14:creationId xmlns:p14="http://schemas.microsoft.com/office/powerpoint/2010/main" val="3228069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b="1"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1546</TotalTime>
  <Words>1097</Words>
  <Application>Microsoft Macintosh PowerPoint</Application>
  <PresentationFormat>On-screen Show (4:3)</PresentationFormat>
  <Paragraphs>150</Paragraphs>
  <Slides>32</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PowerPoint Presentation</vt:lpstr>
      <vt:lpstr>Our approach was to utilize datasets from different sources to determine what factors impact housing prices</vt:lpstr>
      <vt:lpstr>Our approach was to utilize datasets from different sources to determine what factors impact housing prices</vt:lpstr>
      <vt:lpstr>Our approach was to utilize datasets from different sources to determine what factors impact housing prices</vt:lpstr>
      <vt:lpstr>While cleaning our data, we decided to select 10 target cities to analyze housing prices to answer our questions</vt:lpstr>
      <vt:lpstr>Average house price was converted to mortgage payments using a function to compare buying versus renting</vt:lpstr>
      <vt:lpstr>Mortgage payments versus rental payments show if you should buy or rent in a given city</vt:lpstr>
      <vt:lpstr>Mortgage payments versus rental payments show if you should buy or rent in a given city</vt:lpstr>
      <vt:lpstr>Mortgage payments versus rental payments show if you should buy or rent in a given city</vt:lpstr>
      <vt:lpstr>Rental prices verse average mortgages are plotted for the ten target cities</vt:lpstr>
      <vt:lpstr>PowerPoint Presentation</vt:lpstr>
      <vt:lpstr>Using a t-test, racial makeup of cities showed no statistical significance on housing prices</vt:lpstr>
      <vt:lpstr>Using a t-test, racial makeup of cities showed no statistical significance on housing prices</vt:lpstr>
      <vt:lpstr>Using a t-test, age was shown to have a statistical significance on housing prices</vt:lpstr>
      <vt:lpstr>Using a t-test, age was shown to have a statistical significance on housing prices</vt:lpstr>
      <vt:lpstr>Using a t-test, age was shown to have a statistical significance on housing prices</vt:lpstr>
      <vt:lpstr>Using a t-test, age was shown to have a statistical significance on housing prices</vt:lpstr>
      <vt:lpstr>FEMA data was analyzed to calculate the number of severe weather events by location</vt:lpstr>
      <vt:lpstr>FEMA data was analyzed to calculate the number of severe weather events by location</vt:lpstr>
      <vt:lpstr>FEMA data was analyzed to calculate the number of severe weather events by location</vt:lpstr>
      <vt:lpstr>FEMA data was analyzed to calculate the number of severe weather events by location</vt:lpstr>
      <vt:lpstr>Layout data was analyzed for 2.9 million housing properties in 2016 for LA, Ventura, and Orange County</vt:lpstr>
      <vt:lpstr>Layout data was analyzed for 2.9 million housing properties in 2016 for LA, Ventura, and Orange County</vt:lpstr>
      <vt:lpstr>In general, as the number of bedrooms increased, the average house value increased</vt:lpstr>
      <vt:lpstr>Heatmaps were used to show the most common layouts, as well as the average price per layout</vt:lpstr>
      <vt:lpstr>Heatmaps were used to show the most common layouts, as well as the average price per layout</vt:lpstr>
      <vt:lpstr>Heatmaps were used to show the most common layouts, as well as the average price per layout</vt:lpstr>
      <vt:lpstr>If given more time, we would look at the following factors to further answer our questions</vt:lpstr>
      <vt:lpstr>In summary, demographics, severe weather events, rental markets, and housing layouts can all impact housing costs </vt:lpstr>
      <vt:lpstr>PowerPoint Presentation</vt:lpstr>
      <vt:lpstr>The historical look at $/sqft shows the housing market crash and start of the recession in 2008</vt:lpstr>
      <vt:lpstr>Biases for Rent or Buy</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borchern</dc:creator>
  <cp:lastModifiedBy>Microsoft Office User</cp:lastModifiedBy>
  <cp:revision>124</cp:revision>
  <dcterms:created xsi:type="dcterms:W3CDTF">2014-02-19T23:34:34Z</dcterms:created>
  <dcterms:modified xsi:type="dcterms:W3CDTF">2019-04-09T02:57:57Z</dcterms:modified>
</cp:coreProperties>
</file>